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58" r:id="rId4"/>
    <p:sldId id="260" r:id="rId5"/>
    <p:sldId id="282" r:id="rId6"/>
    <p:sldId id="283" r:id="rId7"/>
    <p:sldId id="261" r:id="rId8"/>
    <p:sldId id="262" r:id="rId9"/>
    <p:sldId id="271" r:id="rId10"/>
    <p:sldId id="267" r:id="rId11"/>
    <p:sldId id="268" r:id="rId12"/>
    <p:sldId id="269" r:id="rId13"/>
    <p:sldId id="270" r:id="rId14"/>
    <p:sldId id="272" r:id="rId15"/>
    <p:sldId id="273" r:id="rId16"/>
    <p:sldId id="276" r:id="rId17"/>
    <p:sldId id="279" r:id="rId18"/>
    <p:sldId id="281" r:id="rId19"/>
    <p:sldId id="280" r:id="rId20"/>
    <p:sldId id="266" r:id="rId21"/>
    <p:sldId id="259"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1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72E0CE-7384-48DC-8881-1B43BF00AD3B}" type="datetimeFigureOut">
              <a:rPr lang="en-US" smtClean="0"/>
              <a:t>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CF815F-BA86-4AF5-BB27-0CB8F6645A8B}" type="slidenum">
              <a:rPr lang="en-US" smtClean="0"/>
              <a:t>‹#›</a:t>
            </a:fld>
            <a:endParaRPr lang="en-US"/>
          </a:p>
        </p:txBody>
      </p:sp>
    </p:spTree>
    <p:extLst>
      <p:ext uri="{BB962C8B-B14F-4D97-AF65-F5344CB8AC3E}">
        <p14:creationId xmlns:p14="http://schemas.microsoft.com/office/powerpoint/2010/main" val="111797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20FE7B9-898C-4D30-967D-4B1B3EE3F29B}" type="slidenum">
              <a:rPr lang="en-US" altLang="en-US" smtClean="0"/>
              <a:pPr/>
              <a:t>3</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5790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DBD3285-BF83-4982-B4F2-3C36E33DDBA2}" type="slidenum">
              <a:rPr lang="en-US" altLang="en-US" smtClean="0"/>
              <a:pPr/>
              <a:t>6</a:t>
            </a:fld>
            <a:endParaRPr lang="en-US" alt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2527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909252-A08E-495C-A6B9-8B4660799AA8}"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1926750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909252-A08E-495C-A6B9-8B4660799AA8}"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193769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909252-A08E-495C-A6B9-8B4660799AA8}"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2538391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EB9A41D-2D94-4AD2-A142-DED8A1FDB4D4}" type="slidenum">
              <a:rPr lang="en-US" altLang="en-US"/>
              <a:pPr/>
              <a:t>‹#›</a:t>
            </a:fld>
            <a:endParaRPr lang="en-US" altLang="en-US"/>
          </a:p>
        </p:txBody>
      </p:sp>
    </p:spTree>
    <p:extLst>
      <p:ext uri="{BB962C8B-B14F-4D97-AF65-F5344CB8AC3E}">
        <p14:creationId xmlns:p14="http://schemas.microsoft.com/office/powerpoint/2010/main" val="4260382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DF2987-9F8D-4568-8B06-FC4A29C00E1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4866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5DA03D7-9940-471E-B53B-9E2DE3B821B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64295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3E972BF-F849-4E05-BD39-5F71E8354C1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82571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F3E0CD2-0376-4E06-AB97-9593AC1CB37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5777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059E1543-443D-4011-883D-5A3C7301FB0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7634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C853C2A-1629-4144-8705-04F9452ACB6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4454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6FFCF51B-66CA-4307-8699-147FB74D90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3113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909252-A08E-495C-A6B9-8B4660799AA8}"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199057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AB24F1D-1AE6-4F3C-A308-F11D9F4688F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1008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6C8FAEA-73D7-4582-AD98-E1E6892FAB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09513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D4B21BF-5853-4AC0-B05C-B85A13CF30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7481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037C39B-0A70-4C82-A817-3DDD1E29D6D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863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909252-A08E-495C-A6B9-8B4660799AA8}"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493982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909252-A08E-495C-A6B9-8B4660799AA8}"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72861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909252-A08E-495C-A6B9-8B4660799AA8}"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90535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909252-A08E-495C-A6B9-8B4660799AA8}"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335082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909252-A08E-495C-A6B9-8B4660799AA8}"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219203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909252-A08E-495C-A6B9-8B4660799AA8}"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99127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909252-A08E-495C-A6B9-8B4660799AA8}"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C0CD2-D842-4546-A46C-D0AD5B990FDB}" type="slidenum">
              <a:rPr lang="en-US" smtClean="0"/>
              <a:t>‹#›</a:t>
            </a:fld>
            <a:endParaRPr lang="en-US"/>
          </a:p>
        </p:txBody>
      </p:sp>
    </p:spTree>
    <p:extLst>
      <p:ext uri="{BB962C8B-B14F-4D97-AF65-F5344CB8AC3E}">
        <p14:creationId xmlns:p14="http://schemas.microsoft.com/office/powerpoint/2010/main" val="186388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09252-A08E-495C-A6B9-8B4660799AA8}" type="datetimeFigureOut">
              <a:rPr lang="en-US" smtClean="0"/>
              <a:t>12/2/2020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C0CD2-D842-4546-A46C-D0AD5B990FDB}" type="slidenum">
              <a:rPr lang="en-US" smtClean="0"/>
              <a:t>‹#›</a:t>
            </a:fld>
            <a:endParaRPr lang="en-US"/>
          </a:p>
        </p:txBody>
      </p:sp>
    </p:spTree>
    <p:extLst>
      <p:ext uri="{BB962C8B-B14F-4D97-AF65-F5344CB8AC3E}">
        <p14:creationId xmlns:p14="http://schemas.microsoft.com/office/powerpoint/2010/main" val="22370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956BBEB1-323C-461E-97B2-1F28EA6E0340}" type="slidenum">
              <a:rPr lang="en-US" altLang="en-US">
                <a:solidFill>
                  <a:srgbClr val="000000"/>
                </a:solidFill>
              </a:rPr>
              <a:pPr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98337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wmf"/><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entury Schoolbook" panose="02040604050505020304" pitchFamily="18" charset="0"/>
              </a:rPr>
              <a:t>Essay: Cause and Effect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810000"/>
            <a:ext cx="3614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600" y="4895056"/>
            <a:ext cx="609600" cy="609600"/>
          </a:xfrm>
          <a:prstGeom prst="rect">
            <a:avLst/>
          </a:prstGeom>
        </p:spPr>
      </p:pic>
    </p:spTree>
    <p:extLst>
      <p:ext uri="{BB962C8B-B14F-4D97-AF65-F5344CB8AC3E}">
        <p14:creationId xmlns:p14="http://schemas.microsoft.com/office/powerpoint/2010/main" val="101635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28600" y="457200"/>
            <a:ext cx="8229600" cy="3505200"/>
          </a:xfrm>
        </p:spPr>
        <p:txBody>
          <a:bodyPr>
            <a:normAutofit fontScale="92500" lnSpcReduction="10000"/>
          </a:bodyPr>
          <a:lstStyle/>
          <a:p>
            <a:pPr>
              <a:buFont typeface="Wingdings" pitchFamily="2" charset="2"/>
              <a:buNone/>
            </a:pPr>
            <a:r>
              <a:rPr lang="en-US" altLang="en-US" b="1" dirty="0">
                <a:effectLst/>
                <a:latin typeface="Century Schoolbook" panose="02040604050505020304" pitchFamily="18" charset="0"/>
              </a:rPr>
              <a:t>2. Develop your thesis statement.</a:t>
            </a:r>
          </a:p>
          <a:p>
            <a:pPr>
              <a:buFont typeface="Wingdings" pitchFamily="2" charset="2"/>
              <a:buNone/>
            </a:pPr>
            <a:endParaRPr lang="en-US" altLang="en-US" b="1" dirty="0">
              <a:effectLst/>
              <a:latin typeface="Century Schoolbook" panose="02040604050505020304" pitchFamily="18" charset="0"/>
            </a:endParaRPr>
          </a:p>
          <a:p>
            <a:pPr>
              <a:buFont typeface="Wingdings" pitchFamily="2" charset="2"/>
              <a:buNone/>
            </a:pPr>
            <a:r>
              <a:rPr lang="en-US" altLang="en-US" sz="2400" dirty="0">
                <a:effectLst/>
                <a:latin typeface="Century Schoolbook" panose="02040604050505020304" pitchFamily="18" charset="0"/>
              </a:rPr>
              <a:t>   </a:t>
            </a:r>
            <a:r>
              <a:rPr lang="en-US" altLang="en-US" dirty="0">
                <a:effectLst/>
                <a:latin typeface="Century Schoolbook" panose="02040604050505020304" pitchFamily="18" charset="0"/>
              </a:rPr>
              <a:t>State clearly whether you are discussing causes, effects, or both. </a:t>
            </a:r>
          </a:p>
          <a:p>
            <a:pPr>
              <a:buFont typeface="Wingdings" pitchFamily="2" charset="2"/>
              <a:buNone/>
            </a:pPr>
            <a:endParaRPr lang="en-US" altLang="en-US" dirty="0">
              <a:effectLst/>
              <a:latin typeface="Century Schoolbook" panose="02040604050505020304" pitchFamily="18" charset="0"/>
            </a:endParaRPr>
          </a:p>
          <a:p>
            <a:pPr>
              <a:buFont typeface="Wingdings" pitchFamily="2" charset="2"/>
              <a:buNone/>
            </a:pPr>
            <a:r>
              <a:rPr lang="en-US" altLang="en-US" dirty="0">
                <a:effectLst/>
                <a:latin typeface="Century Schoolbook" panose="02040604050505020304" pitchFamily="18" charset="0"/>
              </a:rPr>
              <a:t>   Introduce your main idea, using the terms “cause” and/or “effect.”</a:t>
            </a:r>
          </a:p>
        </p:txBody>
      </p:sp>
    </p:spTree>
    <p:extLst>
      <p:ext uri="{BB962C8B-B14F-4D97-AF65-F5344CB8AC3E}">
        <p14:creationId xmlns:p14="http://schemas.microsoft.com/office/powerpoint/2010/main" val="22411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457200" y="457200"/>
            <a:ext cx="8229600" cy="5673725"/>
          </a:xfrm>
        </p:spPr>
        <p:txBody>
          <a:bodyPr>
            <a:normAutofit fontScale="92500"/>
          </a:bodyPr>
          <a:lstStyle/>
          <a:p>
            <a:pPr>
              <a:buFont typeface="Wingdings" pitchFamily="2" charset="2"/>
              <a:buNone/>
            </a:pPr>
            <a:r>
              <a:rPr lang="en-US" altLang="en-US" sz="4000" b="1" dirty="0">
                <a:effectLst/>
                <a:latin typeface="Century Schoolbook" panose="02040604050505020304" pitchFamily="18" charset="0"/>
              </a:rPr>
              <a:t>3.</a:t>
            </a:r>
            <a:r>
              <a:rPr lang="en-US" altLang="en-US" sz="4000" dirty="0">
                <a:effectLst/>
                <a:latin typeface="Century Schoolbook" panose="02040604050505020304" pitchFamily="18" charset="0"/>
              </a:rPr>
              <a:t> </a:t>
            </a:r>
            <a:r>
              <a:rPr lang="en-US" altLang="en-US" sz="4000" b="1" dirty="0" err="1">
                <a:effectLst/>
                <a:latin typeface="Century Schoolbook" panose="02040604050505020304" pitchFamily="18" charset="0"/>
              </a:rPr>
              <a:t>Organise</a:t>
            </a:r>
            <a:r>
              <a:rPr lang="en-US" altLang="en-US" sz="4000" b="1" dirty="0">
                <a:effectLst/>
                <a:latin typeface="Century Schoolbook" panose="02040604050505020304" pitchFamily="18" charset="0"/>
              </a:rPr>
              <a:t> supporting details</a:t>
            </a:r>
            <a:r>
              <a:rPr lang="en-US" altLang="en-US" sz="4000" dirty="0">
                <a:effectLst/>
                <a:latin typeface="Century Schoolbook" panose="02040604050505020304" pitchFamily="18" charset="0"/>
              </a:rPr>
              <a:t>.</a:t>
            </a:r>
            <a:r>
              <a:rPr lang="en-US" altLang="en-US" sz="3600" dirty="0">
                <a:effectLst/>
                <a:latin typeface="Century Schoolbook" panose="02040604050505020304" pitchFamily="18" charset="0"/>
              </a:rPr>
              <a:t> </a:t>
            </a:r>
          </a:p>
          <a:p>
            <a:pPr>
              <a:buFont typeface="Wingdings" pitchFamily="2" charset="2"/>
              <a:buNone/>
            </a:pPr>
            <a:r>
              <a:rPr lang="en-US" altLang="en-US" b="1" dirty="0">
                <a:effectLst/>
                <a:latin typeface="Century Schoolbook" panose="02040604050505020304" pitchFamily="18" charset="0"/>
              </a:rPr>
              <a:t>  You can </a:t>
            </a:r>
            <a:r>
              <a:rPr lang="en-US" altLang="en-US" b="1" dirty="0" err="1">
                <a:effectLst/>
                <a:latin typeface="Century Schoolbook" panose="02040604050505020304" pitchFamily="18" charset="0"/>
              </a:rPr>
              <a:t>organise</a:t>
            </a:r>
            <a:r>
              <a:rPr lang="en-US" altLang="en-US" b="1" dirty="0">
                <a:effectLst/>
                <a:latin typeface="Century Schoolbook" panose="02040604050505020304" pitchFamily="18" charset="0"/>
              </a:rPr>
              <a:t> details in the following ways:</a:t>
            </a:r>
          </a:p>
          <a:p>
            <a:pPr>
              <a:buFont typeface="Wingdings" pitchFamily="2" charset="2"/>
              <a:buNone/>
            </a:pPr>
            <a:r>
              <a:rPr lang="en-US" altLang="en-US" sz="4000" dirty="0">
                <a:effectLst/>
                <a:latin typeface="Century Schoolbook" panose="02040604050505020304" pitchFamily="18" charset="0"/>
              </a:rPr>
              <a:t>• </a:t>
            </a:r>
            <a:r>
              <a:rPr lang="en-US" altLang="en-US" sz="2800" b="1" dirty="0">
                <a:effectLst/>
                <a:latin typeface="Century Schoolbook" panose="02040604050505020304" pitchFamily="18" charset="0"/>
              </a:rPr>
              <a:t>Chronological</a:t>
            </a:r>
            <a:r>
              <a:rPr lang="en-US" altLang="en-US" sz="2800" dirty="0">
                <a:effectLst/>
                <a:latin typeface="Century Schoolbook" panose="02040604050505020304" pitchFamily="18" charset="0"/>
              </a:rPr>
              <a:t>.</a:t>
            </a:r>
            <a:r>
              <a:rPr lang="en-US" altLang="en-US" sz="4000" dirty="0">
                <a:effectLst/>
                <a:latin typeface="Century Schoolbook" panose="02040604050505020304" pitchFamily="18" charset="0"/>
              </a:rPr>
              <a:t> </a:t>
            </a:r>
            <a:r>
              <a:rPr lang="en-US" altLang="en-US" dirty="0">
                <a:effectLst/>
                <a:latin typeface="Century Schoolbook" panose="02040604050505020304" pitchFamily="18" charset="0"/>
              </a:rPr>
              <a:t>Details are arranged in the order in which the events occurred</a:t>
            </a:r>
            <a:r>
              <a:rPr lang="en-US" altLang="en-US" sz="4000" dirty="0">
                <a:effectLst/>
                <a:latin typeface="Century Schoolbook" panose="02040604050505020304" pitchFamily="18" charset="0"/>
              </a:rPr>
              <a:t>.</a:t>
            </a:r>
          </a:p>
          <a:p>
            <a:pPr>
              <a:buFont typeface="Wingdings" pitchFamily="2" charset="2"/>
              <a:buNone/>
            </a:pPr>
            <a:r>
              <a:rPr lang="en-US" altLang="en-US" sz="4000" dirty="0">
                <a:effectLst/>
                <a:latin typeface="Century Schoolbook" panose="02040604050505020304" pitchFamily="18" charset="0"/>
              </a:rPr>
              <a:t>• </a:t>
            </a:r>
            <a:r>
              <a:rPr lang="en-US" altLang="en-US" sz="2800" b="1" dirty="0">
                <a:effectLst/>
                <a:latin typeface="Century Schoolbook" panose="02040604050505020304" pitchFamily="18" charset="0"/>
              </a:rPr>
              <a:t>Order of importance</a:t>
            </a:r>
            <a:r>
              <a:rPr lang="en-US" altLang="en-US" sz="4000" dirty="0">
                <a:effectLst/>
                <a:latin typeface="Century Schoolbook" panose="02040604050505020304" pitchFamily="18" charset="0"/>
              </a:rPr>
              <a:t>. </a:t>
            </a:r>
            <a:r>
              <a:rPr lang="en-US" altLang="en-US" dirty="0">
                <a:effectLst/>
                <a:latin typeface="Century Schoolbook" panose="02040604050505020304" pitchFamily="18" charset="0"/>
              </a:rPr>
              <a:t>Details are arranged from least to most important or vice versa.</a:t>
            </a:r>
          </a:p>
          <a:p>
            <a:pPr>
              <a:buFont typeface="Wingdings" pitchFamily="2" charset="2"/>
              <a:buNone/>
            </a:pPr>
            <a:r>
              <a:rPr lang="en-US" altLang="en-US" sz="4000" dirty="0">
                <a:effectLst/>
                <a:latin typeface="Century Schoolbook" panose="02040604050505020304" pitchFamily="18" charset="0"/>
              </a:rPr>
              <a:t>• </a:t>
            </a:r>
            <a:r>
              <a:rPr lang="en-US" altLang="en-US" sz="2800" b="1" dirty="0">
                <a:effectLst/>
                <a:latin typeface="Century Schoolbook" panose="02040604050505020304" pitchFamily="18" charset="0"/>
              </a:rPr>
              <a:t>Categorical</a:t>
            </a:r>
            <a:r>
              <a:rPr lang="en-US" altLang="en-US" sz="2800" dirty="0">
                <a:effectLst/>
                <a:latin typeface="Century Schoolbook" panose="02040604050505020304" pitchFamily="18" charset="0"/>
              </a:rPr>
              <a:t>.</a:t>
            </a:r>
            <a:r>
              <a:rPr lang="en-US" altLang="en-US" sz="4000" dirty="0">
                <a:effectLst/>
                <a:latin typeface="Century Schoolbook" panose="02040604050505020304" pitchFamily="18" charset="0"/>
              </a:rPr>
              <a:t> </a:t>
            </a:r>
            <a:r>
              <a:rPr lang="en-US" altLang="en-US" dirty="0">
                <a:effectLst/>
                <a:latin typeface="Century Schoolbook" panose="02040604050505020304" pitchFamily="18" charset="0"/>
              </a:rPr>
              <a:t>Details are arranged by dividing the topic into parts or categories.</a:t>
            </a:r>
          </a:p>
        </p:txBody>
      </p:sp>
    </p:spTree>
    <p:extLst>
      <p:ext uri="{BB962C8B-B14F-4D97-AF65-F5344CB8AC3E}">
        <p14:creationId xmlns:p14="http://schemas.microsoft.com/office/powerpoint/2010/main" val="220281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half" idx="1"/>
          </p:nvPr>
        </p:nvSpPr>
        <p:spPr>
          <a:xfrm>
            <a:off x="457200" y="457200"/>
            <a:ext cx="7010400" cy="5673725"/>
          </a:xfrm>
        </p:spPr>
        <p:txBody>
          <a:bodyPr/>
          <a:lstStyle/>
          <a:p>
            <a:pPr>
              <a:buFont typeface="Wingdings" pitchFamily="2" charset="2"/>
              <a:buNone/>
            </a:pPr>
            <a:r>
              <a:rPr lang="en-US" altLang="en-US" sz="2800" b="1" dirty="0">
                <a:effectLst/>
                <a:latin typeface="Century Schoolbook" panose="02040604050505020304" pitchFamily="18" charset="0"/>
              </a:rPr>
              <a:t>4. Use appropriate transitions. </a:t>
            </a:r>
          </a:p>
          <a:p>
            <a:endParaRPr lang="en-US" altLang="en-US" sz="2800" dirty="0">
              <a:effectLst/>
              <a:latin typeface="Century Schoolbook" panose="02040604050505020304" pitchFamily="18" charset="0"/>
            </a:endParaRPr>
          </a:p>
          <a:p>
            <a:pPr>
              <a:buFont typeface="Wingdings" pitchFamily="2" charset="2"/>
              <a:buNone/>
            </a:pPr>
            <a:r>
              <a:rPr lang="en-US" altLang="en-US" sz="2800" dirty="0">
                <a:effectLst/>
                <a:latin typeface="Century Schoolbook" panose="02040604050505020304" pitchFamily="18" charset="0"/>
              </a:rPr>
              <a:t> </a:t>
            </a:r>
            <a:r>
              <a:rPr lang="en-US" altLang="en-US" sz="2200" dirty="0">
                <a:effectLst/>
                <a:latin typeface="Century Schoolbook" panose="02040604050505020304" pitchFamily="18" charset="0"/>
              </a:rPr>
              <a:t>To blend details,</a:t>
            </a:r>
          </a:p>
          <a:p>
            <a:pPr>
              <a:buFont typeface="Wingdings" pitchFamily="2" charset="2"/>
              <a:buNone/>
            </a:pPr>
            <a:r>
              <a:rPr lang="en-US" altLang="en-US" sz="2200" dirty="0">
                <a:effectLst/>
                <a:latin typeface="Century Schoolbook" panose="02040604050505020304" pitchFamily="18" charset="0"/>
              </a:rPr>
              <a:t> use the transitional</a:t>
            </a:r>
          </a:p>
          <a:p>
            <a:pPr>
              <a:buFont typeface="Wingdings" pitchFamily="2" charset="2"/>
              <a:buNone/>
            </a:pPr>
            <a:r>
              <a:rPr lang="en-US" altLang="en-US" sz="2200" dirty="0">
                <a:effectLst/>
                <a:latin typeface="Century Schoolbook" panose="02040604050505020304" pitchFamily="18" charset="0"/>
              </a:rPr>
              <a:t> words and phrases.</a:t>
            </a:r>
          </a:p>
          <a:p>
            <a:pPr>
              <a:buFont typeface="Wingdings" pitchFamily="2" charset="2"/>
              <a:buNone/>
            </a:pPr>
            <a:endParaRPr lang="en-US" altLang="en-US" sz="2200" dirty="0">
              <a:effectLst/>
            </a:endParaRPr>
          </a:p>
          <a:p>
            <a:pPr>
              <a:buFont typeface="Wingdings" pitchFamily="2" charset="2"/>
              <a:buNone/>
            </a:pPr>
            <a:endParaRPr lang="en-US" altLang="en-US" sz="2200" dirty="0">
              <a:effectLst/>
            </a:endParaRPr>
          </a:p>
          <a:p>
            <a:pPr>
              <a:buFont typeface="Wingdings" pitchFamily="2" charset="2"/>
              <a:buNone/>
            </a:pPr>
            <a:r>
              <a:rPr lang="en-US" altLang="en-US" sz="2800" dirty="0">
                <a:effectLst/>
              </a:rPr>
              <a:t>     </a:t>
            </a:r>
          </a:p>
        </p:txBody>
      </p:sp>
      <p:graphicFrame>
        <p:nvGraphicFramePr>
          <p:cNvPr id="10286" name="Group 46"/>
          <p:cNvGraphicFramePr>
            <a:graphicFrameLocks noGrp="1"/>
          </p:cNvGraphicFramePr>
          <p:nvPr>
            <p:ph sz="half" idx="2"/>
            <p:extLst>
              <p:ext uri="{D42A27DB-BD31-4B8C-83A1-F6EECF244321}">
                <p14:modId xmlns:p14="http://schemas.microsoft.com/office/powerpoint/2010/main" val="823762161"/>
              </p:ext>
            </p:extLst>
          </p:nvPr>
        </p:nvGraphicFramePr>
        <p:xfrm>
          <a:off x="3657600" y="1219200"/>
          <a:ext cx="5105400" cy="4876800"/>
        </p:xfrm>
        <a:graphic>
          <a:graphicData uri="http://schemas.openxmlformats.org/drawingml/2006/table">
            <a:tbl>
              <a:tblPr rtl="1"/>
              <a:tblGrid>
                <a:gridCol w="2521570">
                  <a:extLst>
                    <a:ext uri="{9D8B030D-6E8A-4147-A177-3AD203B41FA5}">
                      <a16:colId xmlns="" xmlns:a16="http://schemas.microsoft.com/office/drawing/2014/main" val="20000"/>
                    </a:ext>
                  </a:extLst>
                </a:gridCol>
                <a:gridCol w="2583830">
                  <a:extLst>
                    <a:ext uri="{9D8B030D-6E8A-4147-A177-3AD203B41FA5}">
                      <a16:colId xmlns="" xmlns:a16="http://schemas.microsoft.com/office/drawing/2014/main" val="20001"/>
                    </a:ext>
                  </a:extLst>
                </a:gridCol>
              </a:tblGrid>
              <a:tr h="1473722">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FFFFFF"/>
                            </a:outerShdw>
                          </a:effectLst>
                          <a:latin typeface="Tahoma" pitchFamily="34"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FFFFFF"/>
                            </a:outerShdw>
                          </a:effectLst>
                          <a:latin typeface="Tahoma" pitchFamily="34"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FFFFFF"/>
                            </a:outerShdw>
                          </a:effectLst>
                          <a:latin typeface="Tahoma" pitchFamily="34"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altLang="en-US" sz="2400" b="1" i="0" u="none" strike="noStrike" cap="none" normalizeH="0" baseline="0" dirty="0">
                        <a:ln>
                          <a:noFill/>
                        </a:ln>
                        <a:solidFill>
                          <a:schemeClr val="tx1"/>
                        </a:solidFill>
                        <a:effectLst/>
                        <a:latin typeface="Century Schoolbook" panose="020406040505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800" b="1" i="0" u="none" strike="noStrike" cap="none" normalizeH="0" baseline="0" dirty="0">
                          <a:ln>
                            <a:noFill/>
                          </a:ln>
                          <a:solidFill>
                            <a:schemeClr val="tx1"/>
                          </a:solidFill>
                          <a:effectLst/>
                          <a:latin typeface="Century Schoolbook" panose="02040604050505020304" pitchFamily="18" charset="0"/>
                        </a:rPr>
                        <a:t>Effect Signal  </a:t>
                      </a:r>
                      <a:r>
                        <a:rPr kumimoji="0" lang="en-US" altLang="en-US" sz="1600" b="1" i="0" u="none" strike="noStrike" cap="none" normalizeH="0" baseline="0" dirty="0">
                          <a:ln>
                            <a:noFill/>
                          </a:ln>
                          <a:solidFill>
                            <a:schemeClr val="tx1"/>
                          </a:solidFill>
                          <a:effectLst/>
                          <a:latin typeface="Century Schoolbook" panose="02040604050505020304" pitchFamily="18" charset="0"/>
                        </a:rPr>
                        <a:t>Words</a:t>
                      </a: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altLang="en-US" sz="2400" b="0" i="0" u="none" strike="noStrike" cap="none" normalizeH="0" baseline="0" dirty="0">
                        <a:ln>
                          <a:noFill/>
                        </a:ln>
                        <a:solidFill>
                          <a:schemeClr val="tx1"/>
                        </a:solidFill>
                        <a:effectLst>
                          <a:outerShdw blurRad="38100" dist="38100" dir="2700000" algn="tl">
                            <a:srgbClr val="000000"/>
                          </a:outerShdw>
                        </a:effectLst>
                        <a:latin typeface="Century Schoolbook" panose="020406040505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FFFFFF"/>
                            </a:outerShdw>
                          </a:effectLst>
                          <a:latin typeface="Tahoma" pitchFamily="34"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FFFFFF"/>
                            </a:outerShdw>
                          </a:effectLst>
                          <a:latin typeface="Tahoma" pitchFamily="34"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FFFFFF"/>
                            </a:outerShdw>
                          </a:effectLst>
                          <a:latin typeface="Tahoma" pitchFamily="34"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800" b="1" i="0" u="none" strike="noStrike" cap="none" normalizeH="0" baseline="0" dirty="0">
                          <a:ln>
                            <a:noFill/>
                          </a:ln>
                          <a:solidFill>
                            <a:schemeClr val="tx1"/>
                          </a:solidFill>
                          <a:effectLst/>
                          <a:latin typeface="Century Schoolbook" panose="02040604050505020304" pitchFamily="18" charset="0"/>
                        </a:rPr>
                        <a:t>Cause Signal</a:t>
                      </a:r>
                      <a:r>
                        <a:rPr kumimoji="0" lang="en-US" altLang="en-US" sz="1600" b="1" i="0" u="none" strike="noStrike" cap="none" normalizeH="0" baseline="0" dirty="0">
                          <a:ln>
                            <a:noFill/>
                          </a:ln>
                          <a:solidFill>
                            <a:schemeClr val="tx1"/>
                          </a:solidFill>
                          <a:effectLst/>
                          <a:latin typeface="Century Schoolbook" panose="02040604050505020304" pitchFamily="18" charset="0"/>
                        </a:rPr>
                        <a:t>      Words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 xmlns:a16="http://schemas.microsoft.com/office/drawing/2014/main" val="10000"/>
                  </a:ext>
                </a:extLst>
              </a:tr>
              <a:tr h="3403078">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FFFFFF"/>
                            </a:outerShdw>
                          </a:effectLst>
                          <a:latin typeface="Tahoma" pitchFamily="34"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FFFFFF"/>
                            </a:outerShdw>
                          </a:effectLst>
                          <a:latin typeface="Tahoma" pitchFamily="34"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FFFFFF"/>
                            </a:outerShdw>
                          </a:effectLst>
                          <a:latin typeface="Tahoma" pitchFamily="34"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consequently, as a result, thus,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resulted in, one result is, another is, therefore</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altLang="en-US" sz="2800" b="0" i="0" u="none" strike="noStrike" cap="none" normalizeH="0" baseline="0" dirty="0">
                        <a:ln>
                          <a:noFill/>
                        </a:ln>
                        <a:solidFill>
                          <a:schemeClr val="tx1"/>
                        </a:solidFill>
                        <a:effectLst/>
                        <a:latin typeface="Century Schoolbook" panose="020406040505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5000"/>
                        <a:buFont typeface="Wingdings" pitchFamily="2" charset="2"/>
                        <a:defRPr sz="2800">
                          <a:solidFill>
                            <a:schemeClr val="tx1"/>
                          </a:solidFill>
                          <a:effectLst>
                            <a:outerShdw blurRad="38100" dist="38100" dir="2700000" algn="tl">
                              <a:srgbClr val="FFFFFF"/>
                            </a:outerShdw>
                          </a:effectLst>
                          <a:latin typeface="Tahoma" pitchFamily="34" charset="0"/>
                        </a:defRPr>
                      </a:lvl1pPr>
                      <a:lvl2pPr>
                        <a:spcBef>
                          <a:spcPct val="20000"/>
                        </a:spcBef>
                        <a:buClr>
                          <a:schemeClr val="folHlink"/>
                        </a:buClr>
                        <a:buSzPct val="65000"/>
                        <a:buFont typeface="Wingdings" pitchFamily="2" charset="2"/>
                        <a:defRPr sz="2400">
                          <a:solidFill>
                            <a:schemeClr val="tx1"/>
                          </a:solidFill>
                          <a:effectLst>
                            <a:outerShdw blurRad="38100" dist="38100" dir="2700000" algn="tl">
                              <a:srgbClr val="FFFFFF"/>
                            </a:outerShdw>
                          </a:effectLst>
                          <a:latin typeface="Tahoma" pitchFamily="34" charset="0"/>
                        </a:defRPr>
                      </a:lvl2pPr>
                      <a:lvl3pPr>
                        <a:spcBef>
                          <a:spcPct val="20000"/>
                        </a:spcBef>
                        <a:buClr>
                          <a:schemeClr val="hlink"/>
                        </a:buClr>
                        <a:buSzPct val="65000"/>
                        <a:buFont typeface="Wingdings" pitchFamily="2" charset="2"/>
                        <a:defRPr sz="2000">
                          <a:solidFill>
                            <a:schemeClr val="tx1"/>
                          </a:solidFill>
                          <a:effectLst>
                            <a:outerShdw blurRad="38100" dist="38100" dir="2700000" algn="tl">
                              <a:srgbClr val="FFFFFF"/>
                            </a:outerShdw>
                          </a:effectLst>
                          <a:latin typeface="Tahoma" pitchFamily="34" charset="0"/>
                        </a:defRPr>
                      </a:lvl3pPr>
                      <a:lvl4pPr>
                        <a:spcBef>
                          <a:spcPct val="20000"/>
                        </a:spcBef>
                        <a:buClr>
                          <a:schemeClr val="fo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4pPr>
                      <a:lvl5pPr>
                        <a:spcBef>
                          <a:spcPct val="20000"/>
                        </a:spcBef>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5pPr>
                      <a:lvl6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6pPr>
                      <a:lvl7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7pPr>
                      <a:lvl8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8pPr>
                      <a:lvl9pPr fontAlgn="base">
                        <a:spcBef>
                          <a:spcPct val="20000"/>
                        </a:spcBef>
                        <a:spcAft>
                          <a:spcPct val="0"/>
                        </a:spcAft>
                        <a:buClr>
                          <a:schemeClr val="hlink"/>
                        </a:buClr>
                        <a:buSzPct val="65000"/>
                        <a:buFont typeface="Wingdings" pitchFamily="2" charset="2"/>
                        <a:defRPr>
                          <a:solidFill>
                            <a:schemeClr val="tx1"/>
                          </a:solidFill>
                          <a:effectLst>
                            <a:outerShdw blurRad="38100" dist="38100" dir="2700000" algn="tl">
                              <a:srgbClr val="FFFFFF"/>
                            </a:outerShdw>
                          </a:effectLst>
                          <a:latin typeface="Tahoma"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because,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due to,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one cause is, another is, since,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for,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first,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400" b="0" i="0" u="none" strike="noStrike" cap="none" normalizeH="0" baseline="0" dirty="0">
                          <a:ln>
                            <a:noFill/>
                          </a:ln>
                          <a:solidFill>
                            <a:schemeClr val="tx1"/>
                          </a:solidFill>
                          <a:effectLst/>
                          <a:latin typeface="Century Schoolbook" panose="02040604050505020304" pitchFamily="18" charset="0"/>
                        </a:rPr>
                        <a:t>second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971676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a:latin typeface="Century Schoolbook" panose="02040604050505020304" pitchFamily="18" charset="0"/>
              </a:rPr>
              <a:t>Organization Patterns</a:t>
            </a:r>
          </a:p>
        </p:txBody>
      </p:sp>
      <p:sp>
        <p:nvSpPr>
          <p:cNvPr id="3" name="Content Placeholder 2"/>
          <p:cNvSpPr>
            <a:spLocks noGrp="1"/>
          </p:cNvSpPr>
          <p:nvPr>
            <p:ph idx="1"/>
          </p:nvPr>
        </p:nvSpPr>
        <p:spPr/>
        <p:txBody>
          <a:bodyPr>
            <a:normAutofit/>
          </a:bodyPr>
          <a:lstStyle/>
          <a:p>
            <a:pPr marL="539496" indent="-457200">
              <a:defRPr/>
            </a:pPr>
            <a:r>
              <a:rPr lang="en-US" dirty="0">
                <a:latin typeface="Century Schoolbook" panose="02040604050505020304" pitchFamily="18" charset="0"/>
              </a:rPr>
              <a:t>Focus must be only on one topic and its causes/effects</a:t>
            </a:r>
          </a:p>
          <a:p>
            <a:pPr marL="539496" indent="-457200">
              <a:lnSpc>
                <a:spcPct val="90000"/>
              </a:lnSpc>
              <a:defRPr/>
            </a:pPr>
            <a:r>
              <a:rPr lang="en-US" dirty="0">
                <a:latin typeface="Century Schoolbook" panose="02040604050505020304" pitchFamily="18" charset="0"/>
              </a:rPr>
              <a:t>Unity is achieved in a paragraph by deciding on an organizational pattern.</a:t>
            </a:r>
          </a:p>
          <a:p>
            <a:pPr marL="539496" indent="-457200">
              <a:lnSpc>
                <a:spcPct val="90000"/>
              </a:lnSpc>
              <a:defRPr/>
            </a:pPr>
            <a:r>
              <a:rPr lang="en-US" dirty="0">
                <a:latin typeface="Century Schoolbook" panose="02040604050505020304" pitchFamily="18" charset="0"/>
              </a:rPr>
              <a:t>Is there a link between the causes or effects? Use that link as the controlling idea (ex. negative effects, positive outcomes, happy reasons.)</a:t>
            </a:r>
          </a:p>
          <a:p>
            <a:pPr marL="365760" indent="-283464" eaLnBrk="1" fontAlgn="auto" hangingPunct="1">
              <a:lnSpc>
                <a:spcPct val="90000"/>
              </a:lnSpc>
              <a:spcAft>
                <a:spcPts val="0"/>
              </a:spcAft>
              <a:buFont typeface="Wingdings 2"/>
              <a:buChar char=""/>
              <a:defRPr/>
            </a:pPr>
            <a:endParaRPr lang="en-US" dirty="0"/>
          </a:p>
          <a:p>
            <a:pPr marL="365760" indent="-283464" eaLnBrk="1" fontAlgn="auto" hangingPunct="1">
              <a:lnSpc>
                <a:spcPct val="90000"/>
              </a:lnSpc>
              <a:spcAft>
                <a:spcPts val="0"/>
              </a:spcAft>
              <a:buFont typeface="Wingdings 2"/>
              <a:buChar char=""/>
              <a:defRPr/>
            </a:pPr>
            <a:endParaRPr lang="en-US" dirty="0"/>
          </a:p>
        </p:txBody>
      </p:sp>
    </p:spTree>
    <p:extLst>
      <p:ext uri="{BB962C8B-B14F-4D97-AF65-F5344CB8AC3E}">
        <p14:creationId xmlns:p14="http://schemas.microsoft.com/office/powerpoint/2010/main" val="4134678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154858" y="381000"/>
            <a:ext cx="4569542" cy="5867400"/>
          </a:xfrm>
        </p:spPr>
        <p:txBody>
          <a:bodyPr>
            <a:normAutofit lnSpcReduction="10000"/>
          </a:bodyPr>
          <a:lstStyle/>
          <a:p>
            <a:pPr marL="0" indent="0" eaLnBrk="1" hangingPunct="1">
              <a:buNone/>
            </a:pPr>
            <a:r>
              <a:rPr lang="en-US" altLang="en-US" b="1" dirty="0">
                <a:latin typeface="Century Schoolbook" panose="02040604050505020304" pitchFamily="18" charset="0"/>
              </a:rPr>
              <a:t>Cause Focus </a:t>
            </a:r>
            <a:r>
              <a:rPr lang="en-US" altLang="en-US" dirty="0">
                <a:latin typeface="Century Schoolbook" panose="02040604050505020304" pitchFamily="18" charset="0"/>
              </a:rPr>
              <a:t>- writing only about causes</a:t>
            </a:r>
          </a:p>
          <a:p>
            <a:pPr lvl="1" eaLnBrk="1" hangingPunct="1"/>
            <a:r>
              <a:rPr lang="en-US" altLang="en-US" dirty="0">
                <a:latin typeface="Century Schoolbook" panose="02040604050505020304" pitchFamily="18" charset="0"/>
              </a:rPr>
              <a:t>Introduction paragraph (discuss effects as hook)</a:t>
            </a:r>
          </a:p>
          <a:p>
            <a:pPr lvl="1" eaLnBrk="1" hangingPunct="1"/>
            <a:r>
              <a:rPr lang="en-US" altLang="en-US" dirty="0">
                <a:latin typeface="Century Schoolbook" panose="02040604050505020304" pitchFamily="18" charset="0"/>
              </a:rPr>
              <a:t>Body Paragraph 1: Cause One</a:t>
            </a:r>
          </a:p>
          <a:p>
            <a:pPr lvl="1" eaLnBrk="1" hangingPunct="1"/>
            <a:r>
              <a:rPr lang="en-US" altLang="en-US" dirty="0">
                <a:latin typeface="Century Schoolbook" panose="02040604050505020304" pitchFamily="18" charset="0"/>
              </a:rPr>
              <a:t>Body Paragraph 2: Cause Two</a:t>
            </a:r>
          </a:p>
          <a:p>
            <a:pPr lvl="1" eaLnBrk="1" hangingPunct="1"/>
            <a:r>
              <a:rPr lang="en-US" altLang="en-US" dirty="0">
                <a:latin typeface="Century Schoolbook" panose="02040604050505020304" pitchFamily="18" charset="0"/>
              </a:rPr>
              <a:t>Body Paragraph 3: Cause Three</a:t>
            </a:r>
          </a:p>
          <a:p>
            <a:pPr lvl="1" eaLnBrk="1" hangingPunct="1"/>
            <a:r>
              <a:rPr lang="en-US" altLang="en-US" dirty="0">
                <a:latin typeface="Century Schoolbook" panose="02040604050505020304" pitchFamily="18" charset="0"/>
              </a:rPr>
              <a:t>Conclusion </a:t>
            </a:r>
          </a:p>
          <a:p>
            <a:pPr eaLnBrk="1" hangingPunct="1"/>
            <a:endParaRPr lang="en-US" altLang="en-US" dirty="0"/>
          </a:p>
        </p:txBody>
      </p:sp>
      <p:sp>
        <p:nvSpPr>
          <p:cNvPr id="4" name="Content Placeholder 2"/>
          <p:cNvSpPr txBox="1">
            <a:spLocks/>
          </p:cNvSpPr>
          <p:nvPr/>
        </p:nvSpPr>
        <p:spPr>
          <a:xfrm>
            <a:off x="4594123" y="381000"/>
            <a:ext cx="4549877" cy="5791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en-US" b="1" dirty="0">
                <a:latin typeface="Century Schoolbook" panose="02040604050505020304" pitchFamily="18" charset="0"/>
              </a:rPr>
              <a:t>Effect Focus </a:t>
            </a:r>
            <a:r>
              <a:rPr lang="en-US" altLang="en-US" dirty="0">
                <a:latin typeface="Century Schoolbook" panose="02040604050505020304" pitchFamily="18" charset="0"/>
              </a:rPr>
              <a:t>– writing only about effects</a:t>
            </a:r>
          </a:p>
          <a:p>
            <a:pPr lvl="1"/>
            <a:r>
              <a:rPr lang="en-US" altLang="en-US" dirty="0">
                <a:latin typeface="Century Schoolbook" panose="02040604050505020304" pitchFamily="18" charset="0"/>
              </a:rPr>
              <a:t>Introduction paragraph (discuss causes as hook)</a:t>
            </a:r>
          </a:p>
          <a:p>
            <a:pPr lvl="1"/>
            <a:r>
              <a:rPr lang="en-US" altLang="en-US" dirty="0">
                <a:latin typeface="Century Schoolbook" panose="02040604050505020304" pitchFamily="18" charset="0"/>
              </a:rPr>
              <a:t>Body Paragraph 1: Effect One</a:t>
            </a:r>
          </a:p>
          <a:p>
            <a:pPr lvl="1"/>
            <a:r>
              <a:rPr lang="en-US" altLang="en-US" dirty="0">
                <a:latin typeface="Century Schoolbook" panose="02040604050505020304" pitchFamily="18" charset="0"/>
              </a:rPr>
              <a:t>Body Paragraph 2: Effect Two</a:t>
            </a:r>
          </a:p>
          <a:p>
            <a:pPr lvl="1"/>
            <a:r>
              <a:rPr lang="en-US" altLang="en-US" dirty="0">
                <a:latin typeface="Century Schoolbook" panose="02040604050505020304" pitchFamily="18" charset="0"/>
              </a:rPr>
              <a:t>Body Paragraph 3: Effect Three</a:t>
            </a:r>
          </a:p>
          <a:p>
            <a:pPr lvl="1"/>
            <a:r>
              <a:rPr lang="en-US" altLang="en-US" dirty="0">
                <a:latin typeface="Century Schoolbook" panose="02040604050505020304" pitchFamily="18" charset="0"/>
              </a:rPr>
              <a:t>Conclusion </a:t>
            </a:r>
          </a:p>
          <a:p>
            <a:endParaRPr lang="en-US" altLang="en-US" dirty="0"/>
          </a:p>
        </p:txBody>
      </p:sp>
      <p:cxnSp>
        <p:nvCxnSpPr>
          <p:cNvPr id="5" name="Straight Connector 4"/>
          <p:cNvCxnSpPr/>
          <p:nvPr/>
        </p:nvCxnSpPr>
        <p:spPr>
          <a:xfrm>
            <a:off x="4594123" y="228600"/>
            <a:ext cx="0" cy="5943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26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457200" y="685800"/>
            <a:ext cx="6019800" cy="5505489"/>
          </a:xfrm>
        </p:spPr>
        <p:txBody>
          <a:bodyPr/>
          <a:lstStyle/>
          <a:p>
            <a:pPr marL="0" indent="0" eaLnBrk="1" hangingPunct="1">
              <a:buNone/>
            </a:pPr>
            <a:r>
              <a:rPr lang="en-US" altLang="en-US" b="1" dirty="0">
                <a:latin typeface="Century Schoolbook" panose="02040604050505020304" pitchFamily="18" charset="0"/>
              </a:rPr>
              <a:t>Chain Reaction -</a:t>
            </a:r>
            <a:r>
              <a:rPr lang="en-US" altLang="en-US" dirty="0">
                <a:latin typeface="Century Schoolbook" panose="02040604050505020304" pitchFamily="18" charset="0"/>
              </a:rPr>
              <a:t> used for closely linked causes/effects.</a:t>
            </a:r>
          </a:p>
          <a:p>
            <a:pPr lvl="1" eaLnBrk="1" hangingPunct="1"/>
            <a:r>
              <a:rPr lang="en-US" altLang="en-US" dirty="0">
                <a:latin typeface="Century Schoolbook" panose="02040604050505020304" pitchFamily="18" charset="0"/>
              </a:rPr>
              <a:t>Introduction</a:t>
            </a:r>
          </a:p>
          <a:p>
            <a:pPr lvl="1" eaLnBrk="1" hangingPunct="1"/>
            <a:r>
              <a:rPr lang="en-US" altLang="en-US" dirty="0">
                <a:latin typeface="Century Schoolbook" panose="02040604050505020304" pitchFamily="18" charset="0"/>
              </a:rPr>
              <a:t>Cause/Effect Body Paragraphs (one link or many links in each paragraph)</a:t>
            </a:r>
          </a:p>
          <a:p>
            <a:pPr lvl="1" eaLnBrk="1" hangingPunct="1"/>
            <a:r>
              <a:rPr lang="en-US" altLang="en-US" dirty="0">
                <a:latin typeface="Century Schoolbook" panose="02040604050505020304" pitchFamily="18" charset="0"/>
              </a:rPr>
              <a:t>Conclusion</a:t>
            </a:r>
          </a:p>
          <a:p>
            <a:pPr eaLnBrk="1" hangingPunct="1"/>
            <a:endParaRPr lang="en-US"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343400"/>
            <a:ext cx="2392004" cy="184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2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71450"/>
            <a:ext cx="5029200" cy="1276350"/>
          </a:xfrm>
        </p:spPr>
        <p:txBody>
          <a:bodyPr>
            <a:normAutofit fontScale="90000"/>
          </a:bodyPr>
          <a:lstStyle/>
          <a:p>
            <a:pPr eaLnBrk="1" hangingPunct="1">
              <a:defRPr/>
            </a:pPr>
            <a:r>
              <a:rPr lang="en-US" sz="4000" u="sng" dirty="0"/>
              <a:t>Multiple Causes--&gt;Effect</a:t>
            </a:r>
            <a:r>
              <a:rPr lang="en-US" sz="4000" dirty="0"/>
              <a:t/>
            </a:r>
            <a:br>
              <a:rPr lang="en-US" sz="4000" dirty="0"/>
            </a:br>
            <a:endParaRPr lang="en-US" sz="4000" dirty="0"/>
          </a:p>
        </p:txBody>
      </p:sp>
      <p:sp>
        <p:nvSpPr>
          <p:cNvPr id="10243" name="Rectangle 3"/>
          <p:cNvSpPr>
            <a:spLocks noGrp="1" noChangeArrowheads="1"/>
          </p:cNvSpPr>
          <p:nvPr>
            <p:ph type="body" sz="half" idx="1"/>
          </p:nvPr>
        </p:nvSpPr>
        <p:spPr>
          <a:xfrm>
            <a:off x="228600" y="1524000"/>
            <a:ext cx="8712200" cy="5334000"/>
          </a:xfrm>
        </p:spPr>
        <p:txBody>
          <a:bodyPr>
            <a:normAutofit lnSpcReduction="10000"/>
          </a:bodyPr>
          <a:lstStyle/>
          <a:p>
            <a:pPr eaLnBrk="1" hangingPunct="1">
              <a:lnSpc>
                <a:spcPct val="80000"/>
              </a:lnSpc>
              <a:buFont typeface="Wingdings" pitchFamily="2" charset="2"/>
              <a:buNone/>
              <a:defRPr/>
            </a:pPr>
            <a:r>
              <a:rPr lang="en-US" sz="1800" dirty="0">
                <a:latin typeface="Century Schoolbook" panose="02040604050505020304" pitchFamily="18" charset="0"/>
              </a:rPr>
              <a:t>In this pattern, the organization is as follows:</a:t>
            </a:r>
          </a:p>
          <a:p>
            <a:pPr eaLnBrk="1" hangingPunct="1">
              <a:lnSpc>
                <a:spcPct val="80000"/>
              </a:lnSpc>
              <a:buFont typeface="Wingdings" pitchFamily="2" charset="2"/>
              <a:buNone/>
              <a:defRPr/>
            </a:pPr>
            <a:endParaRPr lang="en-US" sz="900" dirty="0">
              <a:latin typeface="Century Schoolbook" panose="02040604050505020304" pitchFamily="18" charset="0"/>
            </a:endParaRPr>
          </a:p>
          <a:p>
            <a:pPr eaLnBrk="1" hangingPunct="1">
              <a:lnSpc>
                <a:spcPct val="80000"/>
              </a:lnSpc>
              <a:buFont typeface="Wingdings" pitchFamily="2" charset="2"/>
              <a:buNone/>
              <a:defRPr/>
            </a:pPr>
            <a:r>
              <a:rPr lang="en-US" sz="2800" b="1" dirty="0">
                <a:latin typeface="Century Schoolbook" panose="02040604050505020304" pitchFamily="18" charset="0"/>
              </a:rPr>
              <a:t>Thesis statement: Air pollution is caused by a variety of imperceptible, but controllable industries.</a:t>
            </a:r>
          </a:p>
          <a:p>
            <a:pPr eaLnBrk="1" hangingPunct="1">
              <a:lnSpc>
                <a:spcPct val="80000"/>
              </a:lnSpc>
              <a:buFont typeface="Wingdings" pitchFamily="2" charset="2"/>
              <a:buNone/>
              <a:defRPr/>
            </a:pPr>
            <a:r>
              <a:rPr lang="en-US" sz="2400" dirty="0">
                <a:solidFill>
                  <a:schemeClr val="tx2">
                    <a:lumMod val="60000"/>
                    <a:lumOff val="40000"/>
                  </a:schemeClr>
                </a:solidFill>
                <a:latin typeface="Century Schoolbook" panose="02040604050505020304" pitchFamily="18" charset="0"/>
              </a:rPr>
              <a:t>I. exhaust gases from cars</a:t>
            </a:r>
          </a:p>
          <a:p>
            <a:pPr eaLnBrk="1" hangingPunct="1">
              <a:lnSpc>
                <a:spcPct val="80000"/>
              </a:lnSpc>
              <a:buFont typeface="Wingdings" pitchFamily="2" charset="2"/>
              <a:buNone/>
              <a:defRPr/>
            </a:pPr>
            <a:r>
              <a:rPr lang="en-US" sz="2400" dirty="0">
                <a:latin typeface="Century Schoolbook" panose="02040604050505020304" pitchFamily="18" charset="0"/>
              </a:rPr>
              <a:t>    A. government does not take enough control</a:t>
            </a:r>
          </a:p>
          <a:p>
            <a:pPr eaLnBrk="1" hangingPunct="1">
              <a:lnSpc>
                <a:spcPct val="80000"/>
              </a:lnSpc>
              <a:buFont typeface="Wingdings" pitchFamily="2" charset="2"/>
              <a:buNone/>
              <a:defRPr/>
            </a:pPr>
            <a:r>
              <a:rPr lang="en-US" sz="2400" dirty="0">
                <a:latin typeface="Century Schoolbook" panose="02040604050505020304" pitchFamily="18" charset="0"/>
              </a:rPr>
              <a:t>    B. citizens are not as conscientious as they could be</a:t>
            </a:r>
          </a:p>
          <a:p>
            <a:pPr eaLnBrk="1" hangingPunct="1">
              <a:lnSpc>
                <a:spcPct val="80000"/>
              </a:lnSpc>
              <a:buFont typeface="Wingdings" pitchFamily="2" charset="2"/>
              <a:buNone/>
              <a:defRPr/>
            </a:pPr>
            <a:r>
              <a:rPr lang="en-US" sz="2400" dirty="0">
                <a:solidFill>
                  <a:schemeClr val="tx2">
                    <a:lumMod val="60000"/>
                    <a:lumOff val="40000"/>
                  </a:schemeClr>
                </a:solidFill>
                <a:latin typeface="Century Schoolbook" panose="02040604050505020304" pitchFamily="18" charset="0"/>
              </a:rPr>
              <a:t>II. uncontrolled factory gases</a:t>
            </a:r>
          </a:p>
          <a:p>
            <a:pPr eaLnBrk="1" hangingPunct="1">
              <a:lnSpc>
                <a:spcPct val="80000"/>
              </a:lnSpc>
              <a:buFont typeface="Wingdings" pitchFamily="2" charset="2"/>
              <a:buNone/>
              <a:defRPr/>
            </a:pPr>
            <a:r>
              <a:rPr lang="en-US" sz="2400" dirty="0">
                <a:latin typeface="Century Schoolbook" panose="02040604050505020304" pitchFamily="18" charset="0"/>
              </a:rPr>
              <a:t>    A. no regular checks on gases released that need to be regulated</a:t>
            </a:r>
          </a:p>
          <a:p>
            <a:pPr eaLnBrk="1" hangingPunct="1">
              <a:lnSpc>
                <a:spcPct val="80000"/>
              </a:lnSpc>
              <a:buFont typeface="Wingdings" pitchFamily="2" charset="2"/>
              <a:buNone/>
              <a:defRPr/>
            </a:pPr>
            <a:r>
              <a:rPr lang="en-US" sz="2400" dirty="0">
                <a:latin typeface="Century Schoolbook" panose="02040604050505020304" pitchFamily="18" charset="0"/>
              </a:rPr>
              <a:t>    B. factories are inside the borders of residential areas and should be moved</a:t>
            </a:r>
          </a:p>
          <a:p>
            <a:pPr eaLnBrk="1" hangingPunct="1">
              <a:lnSpc>
                <a:spcPct val="80000"/>
              </a:lnSpc>
              <a:buFont typeface="Wingdings" pitchFamily="2" charset="2"/>
              <a:buNone/>
              <a:defRPr/>
            </a:pPr>
            <a:r>
              <a:rPr lang="en-US" sz="2400" dirty="0">
                <a:solidFill>
                  <a:schemeClr val="tx2">
                    <a:lumMod val="60000"/>
                    <a:lumOff val="40000"/>
                  </a:schemeClr>
                </a:solidFill>
                <a:latin typeface="Century Schoolbook" panose="02040604050505020304" pitchFamily="18" charset="0"/>
              </a:rPr>
              <a:t>III. burning of low-quality coal for heating</a:t>
            </a:r>
          </a:p>
          <a:p>
            <a:pPr eaLnBrk="1" hangingPunct="1">
              <a:lnSpc>
                <a:spcPct val="80000"/>
              </a:lnSpc>
              <a:buFont typeface="Wingdings" pitchFamily="2" charset="2"/>
              <a:buNone/>
              <a:defRPr/>
            </a:pPr>
            <a:r>
              <a:rPr lang="en-US" sz="2400" dirty="0">
                <a:latin typeface="Century Schoolbook" panose="02040604050505020304" pitchFamily="18" charset="0"/>
              </a:rPr>
              <a:t>    A. government does not take enough control</a:t>
            </a:r>
          </a:p>
          <a:p>
            <a:pPr eaLnBrk="1" hangingPunct="1">
              <a:lnSpc>
                <a:spcPct val="80000"/>
              </a:lnSpc>
              <a:buFont typeface="Wingdings" pitchFamily="2" charset="2"/>
              <a:buNone/>
              <a:defRPr/>
            </a:pPr>
            <a:r>
              <a:rPr lang="en-US" sz="2400" dirty="0">
                <a:latin typeface="Century Schoolbook" panose="02040604050505020304" pitchFamily="18" charset="0"/>
              </a:rPr>
              <a:t>    B. other forms of energy are too expensive, but </a:t>
            </a:r>
            <a:endParaRPr lang="en-US" sz="1800" dirty="0">
              <a:latin typeface="Century Schoolbook" panose="02040604050505020304" pitchFamily="18" charset="0"/>
            </a:endParaRPr>
          </a:p>
        </p:txBody>
      </p:sp>
      <p:pic>
        <p:nvPicPr>
          <p:cNvPr id="7172" name="Picture 5" descr="the image of arrows that lead causes and effect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059758" y="152400"/>
            <a:ext cx="4084242" cy="1272779"/>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8584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171450"/>
            <a:ext cx="5029200" cy="819150"/>
          </a:xfrm>
        </p:spPr>
        <p:txBody>
          <a:bodyPr>
            <a:normAutofit fontScale="90000"/>
          </a:bodyPr>
          <a:lstStyle/>
          <a:p>
            <a:pPr algn="l" eaLnBrk="1" hangingPunct="1">
              <a:defRPr/>
            </a:pPr>
            <a:r>
              <a:rPr lang="en-US" sz="4000" u="sng" dirty="0">
                <a:latin typeface="Century Schoolbook" panose="02040604050505020304" pitchFamily="18" charset="0"/>
              </a:rPr>
              <a:t>Cause--&gt;Multiple Effects</a:t>
            </a:r>
            <a:endParaRPr lang="en-US" sz="4000" dirty="0">
              <a:latin typeface="Century Schoolbook" panose="02040604050505020304" pitchFamily="18" charset="0"/>
            </a:endParaRPr>
          </a:p>
        </p:txBody>
      </p:sp>
      <p:sp>
        <p:nvSpPr>
          <p:cNvPr id="11267" name="Rectangle 3"/>
          <p:cNvSpPr>
            <a:spLocks noGrp="1" noChangeArrowheads="1"/>
          </p:cNvSpPr>
          <p:nvPr>
            <p:ph type="body" sz="half" idx="1"/>
          </p:nvPr>
        </p:nvSpPr>
        <p:spPr>
          <a:xfrm>
            <a:off x="228600" y="1905000"/>
            <a:ext cx="8610601" cy="4774560"/>
          </a:xfrm>
        </p:spPr>
        <p:txBody>
          <a:bodyPr>
            <a:normAutofit fontScale="92500" lnSpcReduction="10000"/>
          </a:bodyPr>
          <a:lstStyle/>
          <a:p>
            <a:pPr eaLnBrk="1" hangingPunct="1">
              <a:lnSpc>
                <a:spcPct val="80000"/>
              </a:lnSpc>
              <a:buFont typeface="Wingdings" pitchFamily="2" charset="2"/>
              <a:buNone/>
              <a:defRPr/>
            </a:pPr>
            <a:r>
              <a:rPr lang="en-US" sz="2000" dirty="0">
                <a:latin typeface="Century Schoolbook" panose="02040604050505020304" pitchFamily="18" charset="0"/>
              </a:rPr>
              <a:t>In this pattern, the effects of a certain situation  are </a:t>
            </a:r>
          </a:p>
          <a:p>
            <a:pPr eaLnBrk="1" hangingPunct="1">
              <a:lnSpc>
                <a:spcPct val="80000"/>
              </a:lnSpc>
              <a:buFont typeface="Wingdings" pitchFamily="2" charset="2"/>
              <a:buNone/>
              <a:defRPr/>
            </a:pPr>
            <a:r>
              <a:rPr lang="en-US" sz="2000" dirty="0">
                <a:latin typeface="Century Schoolbook" panose="02040604050505020304" pitchFamily="18" charset="0"/>
              </a:rPr>
              <a:t>explained in separate paragraphs, with the following </a:t>
            </a:r>
          </a:p>
          <a:p>
            <a:pPr eaLnBrk="1" hangingPunct="1">
              <a:lnSpc>
                <a:spcPct val="80000"/>
              </a:lnSpc>
              <a:buFont typeface="Wingdings" pitchFamily="2" charset="2"/>
              <a:buNone/>
              <a:defRPr/>
            </a:pPr>
            <a:r>
              <a:rPr lang="en-US" sz="2000" dirty="0">
                <a:latin typeface="Century Schoolbook" panose="02040604050505020304" pitchFamily="18" charset="0"/>
              </a:rPr>
              <a:t>organization:</a:t>
            </a:r>
          </a:p>
          <a:p>
            <a:pPr eaLnBrk="1" hangingPunct="1">
              <a:lnSpc>
                <a:spcPct val="80000"/>
              </a:lnSpc>
              <a:buFont typeface="Wingdings" pitchFamily="2" charset="2"/>
              <a:buNone/>
              <a:defRPr/>
            </a:pPr>
            <a:r>
              <a:rPr lang="en-US" sz="2000" dirty="0">
                <a:latin typeface="Century Schoolbook" panose="02040604050505020304" pitchFamily="18" charset="0"/>
              </a:rPr>
              <a:t> </a:t>
            </a:r>
          </a:p>
          <a:p>
            <a:pPr eaLnBrk="1" hangingPunct="1">
              <a:lnSpc>
                <a:spcPct val="80000"/>
              </a:lnSpc>
              <a:buFont typeface="Wingdings" pitchFamily="2" charset="2"/>
              <a:buNone/>
              <a:defRPr/>
            </a:pPr>
            <a:r>
              <a:rPr lang="en-US" sz="2800" b="1" dirty="0">
                <a:latin typeface="Century Schoolbook" panose="02040604050505020304" pitchFamily="18" charset="0"/>
              </a:rPr>
              <a:t>Thesis statement: Watching too much TV is one of the major sociological issues of this century, which has many effects on the physiology and psychology of people.</a:t>
            </a:r>
          </a:p>
          <a:p>
            <a:pPr eaLnBrk="1" hangingPunct="1">
              <a:lnSpc>
                <a:spcPct val="80000"/>
              </a:lnSpc>
              <a:buFont typeface="Wingdings" pitchFamily="2" charset="2"/>
              <a:buNone/>
              <a:defRPr/>
            </a:pPr>
            <a:r>
              <a:rPr lang="en-US" sz="2800" dirty="0">
                <a:latin typeface="Century Schoolbook" panose="02040604050505020304" pitchFamily="18" charset="0"/>
              </a:rPr>
              <a:t>I. eating disorders</a:t>
            </a:r>
          </a:p>
          <a:p>
            <a:pPr eaLnBrk="1" hangingPunct="1">
              <a:lnSpc>
                <a:spcPct val="80000"/>
              </a:lnSpc>
              <a:buFont typeface="Wingdings" pitchFamily="2" charset="2"/>
              <a:buNone/>
              <a:defRPr/>
            </a:pPr>
            <a:r>
              <a:rPr lang="en-US" sz="2800" dirty="0">
                <a:latin typeface="Century Schoolbook" panose="02040604050505020304" pitchFamily="18" charset="0"/>
              </a:rPr>
              <a:t>    A. TV meals </a:t>
            </a:r>
          </a:p>
          <a:p>
            <a:pPr eaLnBrk="1" hangingPunct="1">
              <a:lnSpc>
                <a:spcPct val="80000"/>
              </a:lnSpc>
              <a:buFont typeface="Wingdings" pitchFamily="2" charset="2"/>
              <a:buNone/>
              <a:defRPr/>
            </a:pPr>
            <a:r>
              <a:rPr lang="en-US" sz="2800" dirty="0">
                <a:latin typeface="Century Schoolbook" panose="02040604050505020304" pitchFamily="18" charset="0"/>
              </a:rPr>
              <a:t>    B. obesity</a:t>
            </a:r>
          </a:p>
          <a:p>
            <a:pPr eaLnBrk="1" hangingPunct="1">
              <a:lnSpc>
                <a:spcPct val="80000"/>
              </a:lnSpc>
              <a:buFont typeface="Wingdings" pitchFamily="2" charset="2"/>
              <a:buNone/>
              <a:defRPr/>
            </a:pPr>
            <a:r>
              <a:rPr lang="en-US" sz="2800" dirty="0">
                <a:latin typeface="Century Schoolbook" panose="02040604050505020304" pitchFamily="18" charset="0"/>
              </a:rPr>
              <a:t>II. communication problems</a:t>
            </a:r>
          </a:p>
          <a:p>
            <a:pPr eaLnBrk="1" hangingPunct="1">
              <a:lnSpc>
                <a:spcPct val="80000"/>
              </a:lnSpc>
              <a:buFont typeface="Wingdings" pitchFamily="2" charset="2"/>
              <a:buNone/>
              <a:defRPr/>
            </a:pPr>
            <a:r>
              <a:rPr lang="en-US" sz="2800" dirty="0">
                <a:latin typeface="Century Schoolbook" panose="02040604050505020304" pitchFamily="18" charset="0"/>
              </a:rPr>
              <a:t>    A. more violence</a:t>
            </a:r>
          </a:p>
          <a:p>
            <a:pPr eaLnBrk="1" hangingPunct="1">
              <a:lnSpc>
                <a:spcPct val="80000"/>
              </a:lnSpc>
              <a:buFont typeface="Wingdings" pitchFamily="2" charset="2"/>
              <a:buNone/>
              <a:defRPr/>
            </a:pPr>
            <a:r>
              <a:rPr lang="en-US" sz="2800" dirty="0">
                <a:latin typeface="Century Schoolbook" panose="02040604050505020304" pitchFamily="18" charset="0"/>
              </a:rPr>
              <a:t>    B. no interpersonal talk</a:t>
            </a:r>
          </a:p>
        </p:txBody>
      </p:sp>
      <p:pic>
        <p:nvPicPr>
          <p:cNvPr id="9220" name="Picture 5" descr="the image of arrows that lead causes and effect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55559" y="29497"/>
            <a:ext cx="4388441" cy="157070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7366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715566"/>
          </a:xfrm>
        </p:spPr>
        <p:txBody>
          <a:bodyPr>
            <a:normAutofit fontScale="90000"/>
          </a:bodyPr>
          <a:lstStyle/>
          <a:p>
            <a:pPr eaLnBrk="1" hangingPunct="1">
              <a:defRPr/>
            </a:pPr>
            <a:r>
              <a:rPr lang="en-US" u="sng" dirty="0">
                <a:latin typeface="Century Schoolbook" panose="02040604050505020304" pitchFamily="18" charset="0"/>
              </a:rPr>
              <a:t>Causal Chain / Domino</a:t>
            </a:r>
          </a:p>
        </p:txBody>
      </p:sp>
      <p:sp>
        <p:nvSpPr>
          <p:cNvPr id="12291" name="Rectangle 3"/>
          <p:cNvSpPr>
            <a:spLocks noGrp="1" noChangeArrowheads="1"/>
          </p:cNvSpPr>
          <p:nvPr>
            <p:ph type="body" idx="1"/>
          </p:nvPr>
        </p:nvSpPr>
        <p:spPr>
          <a:xfrm>
            <a:off x="457200" y="762000"/>
            <a:ext cx="8229600" cy="5791200"/>
          </a:xfrm>
        </p:spPr>
        <p:txBody>
          <a:bodyPr>
            <a:normAutofit fontScale="92500"/>
          </a:bodyPr>
          <a:lstStyle/>
          <a:p>
            <a:pPr eaLnBrk="1" hangingPunct="1">
              <a:lnSpc>
                <a:spcPct val="90000"/>
              </a:lnSpc>
              <a:buFont typeface="Wingdings" pitchFamily="2" charset="2"/>
              <a:buNone/>
              <a:defRPr/>
            </a:pPr>
            <a:r>
              <a:rPr lang="en-US" sz="2400" dirty="0">
                <a:latin typeface="Century Schoolbook" panose="02040604050505020304" pitchFamily="18" charset="0"/>
              </a:rPr>
              <a:t>In this pattern, the events lead to one another, as in the following organization:</a:t>
            </a:r>
          </a:p>
          <a:p>
            <a:pPr eaLnBrk="1" hangingPunct="1">
              <a:lnSpc>
                <a:spcPct val="90000"/>
              </a:lnSpc>
              <a:buFont typeface="Wingdings" pitchFamily="2" charset="2"/>
              <a:buNone/>
              <a:defRPr/>
            </a:pPr>
            <a:r>
              <a:rPr lang="en-US" sz="2400" dirty="0">
                <a:latin typeface="Century Schoolbook" panose="02040604050505020304" pitchFamily="18" charset="0"/>
              </a:rPr>
              <a:t> </a:t>
            </a:r>
          </a:p>
          <a:p>
            <a:pPr eaLnBrk="1" hangingPunct="1">
              <a:lnSpc>
                <a:spcPct val="90000"/>
              </a:lnSpc>
              <a:buFont typeface="Wingdings" pitchFamily="2" charset="2"/>
              <a:buNone/>
              <a:defRPr/>
            </a:pPr>
            <a:r>
              <a:rPr lang="en-US" sz="2400" b="1" dirty="0">
                <a:latin typeface="Century Schoolbook" panose="02040604050505020304" pitchFamily="18" charset="0"/>
              </a:rPr>
              <a:t>Thesis statement: Using deodorants with chlorofluorocarbon gas will bring the end of world.</a:t>
            </a:r>
          </a:p>
          <a:p>
            <a:pPr eaLnBrk="1" hangingPunct="1">
              <a:lnSpc>
                <a:spcPct val="90000"/>
              </a:lnSpc>
              <a:buFont typeface="Wingdings" pitchFamily="2" charset="2"/>
              <a:buNone/>
              <a:defRPr/>
            </a:pPr>
            <a:r>
              <a:rPr lang="en-US" sz="2400" dirty="0">
                <a:solidFill>
                  <a:srgbClr val="FFFF00"/>
                </a:solidFill>
                <a:latin typeface="Century Schoolbook" panose="02040604050505020304" pitchFamily="18" charset="0"/>
              </a:rPr>
              <a:t>I.</a:t>
            </a:r>
            <a:r>
              <a:rPr lang="en-US" sz="2400" dirty="0">
                <a:latin typeface="Century Schoolbook" panose="02040604050505020304" pitchFamily="18" charset="0"/>
              </a:rPr>
              <a:t> Chlorofluorocarbon gases are contained in most deodorants  and released by  some factories  into the air. </a:t>
            </a:r>
          </a:p>
          <a:p>
            <a:pPr eaLnBrk="1" hangingPunct="1">
              <a:lnSpc>
                <a:spcPct val="90000"/>
              </a:lnSpc>
              <a:buFont typeface="Wingdings" pitchFamily="2" charset="2"/>
              <a:buNone/>
              <a:defRPr/>
            </a:pPr>
            <a:r>
              <a:rPr lang="en-US" sz="2400" dirty="0">
                <a:solidFill>
                  <a:srgbClr val="FFFF00"/>
                </a:solidFill>
                <a:latin typeface="Century Schoolbook" panose="02040604050505020304" pitchFamily="18" charset="0"/>
              </a:rPr>
              <a:t>II.</a:t>
            </a:r>
            <a:r>
              <a:rPr lang="en-US" sz="2400" dirty="0">
                <a:latin typeface="Century Schoolbook" panose="02040604050505020304" pitchFamily="18" charset="0"/>
              </a:rPr>
              <a:t> This gas causes the ozone layer  to become thinner and finally disappear in patches.</a:t>
            </a:r>
          </a:p>
          <a:p>
            <a:pPr eaLnBrk="1" hangingPunct="1">
              <a:lnSpc>
                <a:spcPct val="90000"/>
              </a:lnSpc>
              <a:buFont typeface="Wingdings" pitchFamily="2" charset="2"/>
              <a:buNone/>
              <a:defRPr/>
            </a:pPr>
            <a:r>
              <a:rPr lang="en-US" sz="2400" dirty="0">
                <a:solidFill>
                  <a:srgbClr val="FFFF00"/>
                </a:solidFill>
                <a:latin typeface="Century Schoolbook" panose="02040604050505020304" pitchFamily="18" charset="0"/>
              </a:rPr>
              <a:t>III.</a:t>
            </a:r>
            <a:r>
              <a:rPr lang="en-US" sz="2400" dirty="0">
                <a:latin typeface="Century Schoolbook" panose="02040604050505020304" pitchFamily="18" charset="0"/>
              </a:rPr>
              <a:t> The unfiltered ultraviolet rays of the sun cause overheating in the poles of the earth, where the icebergs start to melt.</a:t>
            </a:r>
          </a:p>
          <a:p>
            <a:pPr eaLnBrk="1" hangingPunct="1">
              <a:lnSpc>
                <a:spcPct val="90000"/>
              </a:lnSpc>
              <a:buFont typeface="Wingdings" pitchFamily="2" charset="2"/>
              <a:buNone/>
              <a:defRPr/>
            </a:pPr>
            <a:r>
              <a:rPr lang="en-US" sz="2400" dirty="0">
                <a:solidFill>
                  <a:srgbClr val="FFFF00"/>
                </a:solidFill>
                <a:latin typeface="Century Schoolbook" panose="02040604050505020304" pitchFamily="18" charset="0"/>
              </a:rPr>
              <a:t>IV.</a:t>
            </a:r>
            <a:r>
              <a:rPr lang="en-US" sz="2400" dirty="0">
                <a:latin typeface="Century Schoolbook" panose="02040604050505020304" pitchFamily="18" charset="0"/>
              </a:rPr>
              <a:t> The huge amount of water released from the poles leads to a rise in the sea-level.</a:t>
            </a:r>
          </a:p>
          <a:p>
            <a:pPr eaLnBrk="1" hangingPunct="1">
              <a:lnSpc>
                <a:spcPct val="90000"/>
              </a:lnSpc>
              <a:buFont typeface="Wingdings" pitchFamily="2" charset="2"/>
              <a:buNone/>
              <a:defRPr/>
            </a:pPr>
            <a:r>
              <a:rPr lang="en-US" sz="2400" dirty="0">
                <a:solidFill>
                  <a:srgbClr val="FFFF00"/>
                </a:solidFill>
                <a:latin typeface="Century Schoolbook" panose="02040604050505020304" pitchFamily="18" charset="0"/>
              </a:rPr>
              <a:t>V.</a:t>
            </a:r>
            <a:r>
              <a:rPr lang="en-US" sz="2400" dirty="0">
                <a:latin typeface="Century Schoolbook" panose="02040604050505020304" pitchFamily="18" charset="0"/>
              </a:rPr>
              <a:t> The sea will cover the land and this will be the end of the world. </a:t>
            </a:r>
          </a:p>
        </p:txBody>
      </p:sp>
    </p:spTree>
    <p:extLst>
      <p:ext uri="{BB962C8B-B14F-4D97-AF65-F5344CB8AC3E}">
        <p14:creationId xmlns:p14="http://schemas.microsoft.com/office/powerpoint/2010/main" val="596911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8229600" cy="762000"/>
          </a:xfrm>
        </p:spPr>
        <p:txBody>
          <a:bodyPr/>
          <a:lstStyle/>
          <a:p>
            <a:r>
              <a:rPr lang="en-US" altLang="en-US" sz="3000" dirty="0">
                <a:solidFill>
                  <a:schemeClr val="tx1"/>
                </a:solidFill>
              </a:rPr>
              <a:t>Cause-Effect Essay</a:t>
            </a:r>
          </a:p>
        </p:txBody>
      </p:sp>
      <p:sp>
        <p:nvSpPr>
          <p:cNvPr id="31747" name="Rectangle 3"/>
          <p:cNvSpPr>
            <a:spLocks noGrp="1" noChangeArrowheads="1"/>
          </p:cNvSpPr>
          <p:nvPr>
            <p:ph type="body" idx="1"/>
          </p:nvPr>
        </p:nvSpPr>
        <p:spPr>
          <a:xfrm>
            <a:off x="1905000" y="1219200"/>
            <a:ext cx="5257800" cy="5410200"/>
          </a:xfrm>
        </p:spPr>
        <p:txBody>
          <a:bodyPr/>
          <a:lstStyle/>
          <a:p>
            <a:endParaRPr lang="en-US" altLang="en-US"/>
          </a:p>
          <a:p>
            <a:endParaRPr lang="en-US" altLang="en-US"/>
          </a:p>
        </p:txBody>
      </p:sp>
      <p:sp>
        <p:nvSpPr>
          <p:cNvPr id="31748" name="Rectangle 4"/>
          <p:cNvSpPr>
            <a:spLocks noChangeArrowheads="1"/>
          </p:cNvSpPr>
          <p:nvPr/>
        </p:nvSpPr>
        <p:spPr bwMode="auto">
          <a:xfrm>
            <a:off x="4479925" y="304800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rtl="1" eaLnBrk="1" hangingPunct="1"/>
            <a:endParaRPr lang="en-US" altLang="en-US" sz="4400">
              <a:solidFill>
                <a:schemeClr val="tx2"/>
              </a:solidFill>
              <a:latin typeface="Times New Roman" pitchFamily="18" charset="0"/>
            </a:endParaRPr>
          </a:p>
        </p:txBody>
      </p:sp>
      <p:sp>
        <p:nvSpPr>
          <p:cNvPr id="31749" name="AutoShape 5"/>
          <p:cNvSpPr>
            <a:spLocks noChangeArrowheads="1"/>
          </p:cNvSpPr>
          <p:nvPr/>
        </p:nvSpPr>
        <p:spPr bwMode="auto">
          <a:xfrm>
            <a:off x="3365500" y="1498600"/>
            <a:ext cx="2276475" cy="914400"/>
          </a:xfrm>
          <a:prstGeom prst="downArrowCallout">
            <a:avLst>
              <a:gd name="adj1" fmla="val 62240"/>
              <a:gd name="adj2" fmla="val 62240"/>
              <a:gd name="adj3" fmla="val 16667"/>
              <a:gd name="adj4" fmla="val 66667"/>
            </a:avLst>
          </a:prstGeom>
          <a:solidFill>
            <a:schemeClr val="accent2">
              <a:lumMod val="20000"/>
              <a:lumOff val="80000"/>
            </a:schemeClr>
          </a:solidFill>
          <a:ln>
            <a:noFill/>
          </a:ln>
          <a:effectLst>
            <a:prstShdw prst="shdw17" dist="17961" dir="2700000">
              <a:schemeClr val="accent1">
                <a:gamma/>
                <a:shade val="60000"/>
                <a:invGamma/>
              </a:schemeClr>
            </a:prstShdw>
          </a:effectLst>
        </p:spPr>
        <p:txBody>
          <a:bodyPr wrap="none" anchor="ctr"/>
          <a:lstStyle/>
          <a:p>
            <a:pPr algn="ctr" rtl="1" eaLnBrk="1" hangingPunct="1"/>
            <a:r>
              <a:rPr lang="en-US" altLang="en-US" b="1" dirty="0"/>
              <a:t>Introduction </a:t>
            </a:r>
          </a:p>
          <a:p>
            <a:pPr algn="ctr" rtl="1" eaLnBrk="1" hangingPunct="1"/>
            <a:r>
              <a:rPr lang="en-US" altLang="en-US" dirty="0"/>
              <a:t>Introduce the subject</a:t>
            </a:r>
          </a:p>
        </p:txBody>
      </p:sp>
      <p:grpSp>
        <p:nvGrpSpPr>
          <p:cNvPr id="31750" name="Group 6"/>
          <p:cNvGrpSpPr>
            <a:grpSpLocks/>
          </p:cNvGrpSpPr>
          <p:nvPr/>
        </p:nvGrpSpPr>
        <p:grpSpPr bwMode="auto">
          <a:xfrm>
            <a:off x="2971800" y="2514600"/>
            <a:ext cx="3171825" cy="2895600"/>
            <a:chOff x="834" y="1908"/>
            <a:chExt cx="1800" cy="1527"/>
          </a:xfrm>
          <a:solidFill>
            <a:schemeClr val="accent5">
              <a:lumMod val="60000"/>
              <a:lumOff val="40000"/>
            </a:schemeClr>
          </a:solidFill>
        </p:grpSpPr>
        <p:sp>
          <p:nvSpPr>
            <p:cNvPr id="31751" name="AutoShape 7"/>
            <p:cNvSpPr>
              <a:spLocks noChangeArrowheads="1"/>
            </p:cNvSpPr>
            <p:nvPr/>
          </p:nvSpPr>
          <p:spPr bwMode="auto">
            <a:xfrm>
              <a:off x="1326" y="3072"/>
              <a:ext cx="816" cy="363"/>
            </a:xfrm>
            <a:prstGeom prst="downArrow">
              <a:avLst>
                <a:gd name="adj1" fmla="val 50000"/>
                <a:gd name="adj2" fmla="val 25000"/>
              </a:avLst>
            </a:prstGeom>
            <a:grp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31752" name="Rectangle 8"/>
            <p:cNvSpPr>
              <a:spLocks noChangeArrowheads="1"/>
            </p:cNvSpPr>
            <p:nvPr/>
          </p:nvSpPr>
          <p:spPr bwMode="auto">
            <a:xfrm>
              <a:off x="834" y="1908"/>
              <a:ext cx="1800" cy="1326"/>
            </a:xfrm>
            <a:prstGeom prst="rect">
              <a:avLst/>
            </a:prstGeom>
            <a:grp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31753" name="Rectangle 9"/>
            <p:cNvSpPr>
              <a:spLocks noChangeArrowheads="1"/>
            </p:cNvSpPr>
            <p:nvPr/>
          </p:nvSpPr>
          <p:spPr bwMode="auto">
            <a:xfrm>
              <a:off x="1527" y="3192"/>
              <a:ext cx="414" cy="1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754" name="Rectangle 10"/>
          <p:cNvSpPr>
            <a:spLocks noChangeArrowheads="1"/>
          </p:cNvSpPr>
          <p:nvPr/>
        </p:nvSpPr>
        <p:spPr bwMode="auto">
          <a:xfrm>
            <a:off x="2743200" y="2590800"/>
            <a:ext cx="3579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b="1"/>
              <a:t>Body</a:t>
            </a:r>
          </a:p>
          <a:p>
            <a:pPr algn="ctr" rtl="1" eaLnBrk="1" hangingPunct="1"/>
            <a:r>
              <a:rPr lang="en-US" altLang="en-US" sz="1400" b="1"/>
              <a:t>Describe the cause and its effects</a:t>
            </a:r>
          </a:p>
        </p:txBody>
      </p:sp>
      <p:sp>
        <p:nvSpPr>
          <p:cNvPr id="31755" name="Rectangle 11"/>
          <p:cNvSpPr>
            <a:spLocks noChangeArrowheads="1"/>
          </p:cNvSpPr>
          <p:nvPr/>
        </p:nvSpPr>
        <p:spPr bwMode="auto">
          <a:xfrm>
            <a:off x="4102100" y="3467100"/>
            <a:ext cx="857250" cy="438150"/>
          </a:xfrm>
          <a:prstGeom prst="rect">
            <a:avLst/>
          </a:prstGeom>
          <a:solidFill>
            <a:srgbClr val="00FFFF"/>
          </a:solidFill>
          <a:ln>
            <a:noFill/>
          </a:ln>
          <a:effectLst>
            <a:prstShdw prst="shdw17" dist="17961" dir="2700000">
              <a:srgbClr val="4D4D4D"/>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en-US" sz="1600" b="1">
                <a:latin typeface="Arial" charset="0"/>
              </a:rPr>
              <a:t>cause</a:t>
            </a:r>
            <a:endParaRPr lang="en-US" altLang="en-US" sz="2400">
              <a:latin typeface="Times New Roman" pitchFamily="18" charset="0"/>
            </a:endParaRPr>
          </a:p>
        </p:txBody>
      </p:sp>
      <p:sp>
        <p:nvSpPr>
          <p:cNvPr id="31756" name="Line 12"/>
          <p:cNvSpPr>
            <a:spLocks noChangeShapeType="1"/>
          </p:cNvSpPr>
          <p:nvPr/>
        </p:nvSpPr>
        <p:spPr bwMode="auto">
          <a:xfrm flipH="1">
            <a:off x="3810000" y="3962400"/>
            <a:ext cx="314325" cy="35242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7" name="Line 13"/>
          <p:cNvSpPr>
            <a:spLocks noChangeShapeType="1"/>
          </p:cNvSpPr>
          <p:nvPr/>
        </p:nvSpPr>
        <p:spPr bwMode="auto">
          <a:xfrm rot="19188495" flipH="1">
            <a:off x="4419600" y="3987800"/>
            <a:ext cx="257175" cy="30162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8" name="Line 14"/>
          <p:cNvSpPr>
            <a:spLocks noChangeShapeType="1"/>
          </p:cNvSpPr>
          <p:nvPr/>
        </p:nvSpPr>
        <p:spPr bwMode="auto">
          <a:xfrm>
            <a:off x="4978400" y="3962400"/>
            <a:ext cx="314325" cy="35242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9" name="Rectangle 15"/>
          <p:cNvSpPr>
            <a:spLocks noChangeArrowheads="1"/>
          </p:cNvSpPr>
          <p:nvPr/>
        </p:nvSpPr>
        <p:spPr bwMode="auto">
          <a:xfrm>
            <a:off x="3048000" y="4495800"/>
            <a:ext cx="857250" cy="438150"/>
          </a:xfrm>
          <a:prstGeom prst="rect">
            <a:avLst/>
          </a:prstGeom>
          <a:solidFill>
            <a:srgbClr val="00CCFF"/>
          </a:solidFill>
          <a:ln>
            <a:noFill/>
          </a:ln>
          <a:effectLst>
            <a:prstShdw prst="shdw17" dist="17961" dir="2700000">
              <a:srgbClr val="4D4D4D"/>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en-US" sz="1600" b="1">
                <a:latin typeface="Arial" charset="0"/>
              </a:rPr>
              <a:t>effect</a:t>
            </a:r>
          </a:p>
        </p:txBody>
      </p:sp>
      <p:sp>
        <p:nvSpPr>
          <p:cNvPr id="31760" name="Rectangle 16"/>
          <p:cNvSpPr>
            <a:spLocks noChangeArrowheads="1"/>
          </p:cNvSpPr>
          <p:nvPr/>
        </p:nvSpPr>
        <p:spPr bwMode="auto">
          <a:xfrm>
            <a:off x="4127500" y="4394200"/>
            <a:ext cx="857250" cy="590550"/>
          </a:xfrm>
          <a:prstGeom prst="rect">
            <a:avLst/>
          </a:prstGeom>
          <a:solidFill>
            <a:srgbClr val="00CCFF"/>
          </a:solidFill>
          <a:ln>
            <a:noFill/>
          </a:ln>
          <a:effectLst>
            <a:prstShdw prst="shdw17" dist="17961" dir="2700000">
              <a:srgbClr val="4D4D4D"/>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en-US" sz="1600" b="1">
                <a:latin typeface="Arial" charset="0"/>
              </a:rPr>
              <a:t>effect</a:t>
            </a:r>
          </a:p>
        </p:txBody>
      </p:sp>
      <p:sp>
        <p:nvSpPr>
          <p:cNvPr id="31761" name="Rectangle 17"/>
          <p:cNvSpPr>
            <a:spLocks noChangeArrowheads="1"/>
          </p:cNvSpPr>
          <p:nvPr/>
        </p:nvSpPr>
        <p:spPr bwMode="auto">
          <a:xfrm>
            <a:off x="5168900" y="4457700"/>
            <a:ext cx="857250" cy="438150"/>
          </a:xfrm>
          <a:prstGeom prst="rect">
            <a:avLst/>
          </a:prstGeom>
          <a:solidFill>
            <a:srgbClr val="00CCFF"/>
          </a:solidFill>
          <a:ln>
            <a:noFill/>
          </a:ln>
          <a:effectLst>
            <a:prstShdw prst="shdw17" dist="17961" dir="2700000">
              <a:srgbClr val="4D4D4D"/>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en-US" sz="1600" b="1">
                <a:latin typeface="Arial" charset="0"/>
              </a:rPr>
              <a:t>effect</a:t>
            </a:r>
          </a:p>
        </p:txBody>
      </p:sp>
      <p:sp>
        <p:nvSpPr>
          <p:cNvPr id="31762" name="Rectangle 18"/>
          <p:cNvSpPr>
            <a:spLocks noChangeArrowheads="1"/>
          </p:cNvSpPr>
          <p:nvPr/>
        </p:nvSpPr>
        <p:spPr bwMode="auto">
          <a:xfrm>
            <a:off x="3378200" y="5499100"/>
            <a:ext cx="2257425" cy="685800"/>
          </a:xfrm>
          <a:prstGeom prst="rect">
            <a:avLst/>
          </a:prstGeom>
          <a:solidFill>
            <a:schemeClr val="accent2">
              <a:lumMod val="20000"/>
              <a:lumOff val="80000"/>
            </a:schemeClr>
          </a:solidFill>
          <a:ln>
            <a:noFill/>
          </a:ln>
          <a:effectLst>
            <a:prstShdw prst="shdw17" dist="17961" dir="2700000">
              <a:schemeClr val="accent1">
                <a:gamma/>
                <a:shade val="60000"/>
                <a:invGamma/>
              </a:schemeClr>
            </a:prstShdw>
          </a:effectLst>
        </p:spPr>
        <p:txBody>
          <a:bodyPr wrap="none" anchor="ctr"/>
          <a:lstStyle/>
          <a:p>
            <a:pPr algn="ctr" rtl="1" eaLnBrk="1" hangingPunct="1"/>
            <a:r>
              <a:rPr lang="en-US" altLang="en-US" b="1"/>
              <a:t>Conclusion</a:t>
            </a:r>
          </a:p>
          <a:p>
            <a:pPr algn="ctr" rtl="1" eaLnBrk="1" hangingPunct="1"/>
            <a:r>
              <a:rPr lang="en-US" altLang="en-US"/>
              <a:t>Summary</a:t>
            </a:r>
          </a:p>
        </p:txBody>
      </p:sp>
    </p:spTree>
    <p:extLst>
      <p:ext uri="{BB962C8B-B14F-4D97-AF65-F5344CB8AC3E}">
        <p14:creationId xmlns:p14="http://schemas.microsoft.com/office/powerpoint/2010/main" val="2351535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wipe(up)">
                                      <p:cBhvr>
                                        <p:cTn id="7" dur="500"/>
                                        <p:tgtEl>
                                          <p:spTgt spid="31749"/>
                                        </p:tgtEl>
                                      </p:cBhvr>
                                    </p:animEffec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1750"/>
                                        </p:tgtEl>
                                        <p:attrNameLst>
                                          <p:attrName>style.visibility</p:attrName>
                                        </p:attrNameLst>
                                      </p:cBhvr>
                                      <p:to>
                                        <p:strVal val="visible"/>
                                      </p:to>
                                    </p:set>
                                    <p:animEffect transition="in" filter="wipe(up)">
                                      <p:cBhvr>
                                        <p:cTn id="11" dur="500"/>
                                        <p:tgtEl>
                                          <p:spTgt spid="31750"/>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1755"/>
                                        </p:tgtEl>
                                        <p:attrNameLst>
                                          <p:attrName>style.visibility</p:attrName>
                                        </p:attrNameLst>
                                      </p:cBhvr>
                                      <p:to>
                                        <p:strVal val="visible"/>
                                      </p:to>
                                    </p:set>
                                    <p:animEffect transition="in" filter="slide(fromBottom)">
                                      <p:cBhvr>
                                        <p:cTn id="15" dur="500"/>
                                        <p:tgtEl>
                                          <p:spTgt spid="31755"/>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1756"/>
                                        </p:tgtEl>
                                        <p:attrNameLst>
                                          <p:attrName>style.visibility</p:attrName>
                                        </p:attrNameLst>
                                      </p:cBhvr>
                                      <p:to>
                                        <p:strVal val="visible"/>
                                      </p:to>
                                    </p:set>
                                    <p:animEffect transition="in" filter="wipe(right)">
                                      <p:cBhvr>
                                        <p:cTn id="19" dur="500"/>
                                        <p:tgtEl>
                                          <p:spTgt spid="31756"/>
                                        </p:tgtEl>
                                      </p:cBhvr>
                                    </p:animEffect>
                                  </p:childTnLst>
                                  <p:subTnLst>
                                    <p:audio>
                                      <p:cMediaNode>
                                        <p:cTn display="0" masterRel="sameClick">
                                          <p:stCondLst>
                                            <p:cond evt="begin" delay="0">
                                              <p:tn val="17"/>
                                            </p:cond>
                                          </p:stCondLst>
                                          <p:endCondLst>
                                            <p:cond evt="onStopAudio" delay="0">
                                              <p:tgtEl>
                                                <p:sldTgt/>
                                              </p:tgtEl>
                                            </p:cond>
                                          </p:endCondLst>
                                        </p:cTn>
                                        <p:tgtEl>
                                          <p:sndTgt r:embed="rId3" name="LASER.WAV"/>
                                        </p:tgtEl>
                                      </p:cMediaNode>
                                    </p:audio>
                                  </p:sub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1757"/>
                                        </p:tgtEl>
                                        <p:attrNameLst>
                                          <p:attrName>style.visibility</p:attrName>
                                        </p:attrNameLst>
                                      </p:cBhvr>
                                      <p:to>
                                        <p:strVal val="visible"/>
                                      </p:to>
                                    </p:set>
                                    <p:animEffect transition="in" filter="wipe(up)">
                                      <p:cBhvr>
                                        <p:cTn id="23" dur="500"/>
                                        <p:tgtEl>
                                          <p:spTgt spid="31757"/>
                                        </p:tgtEl>
                                      </p:cBhvr>
                                    </p:animEffect>
                                  </p:childTnLst>
                                  <p:subTnLst>
                                    <p:audio>
                                      <p:cMediaNode>
                                        <p:cTn display="0" masterRel="sameClick">
                                          <p:stCondLst>
                                            <p:cond evt="begin" delay="0">
                                              <p:tn val="21"/>
                                            </p:cond>
                                          </p:stCondLst>
                                          <p:endCondLst>
                                            <p:cond evt="onStopAudio" delay="0">
                                              <p:tgtEl>
                                                <p:sldTgt/>
                                              </p:tgtEl>
                                            </p:cond>
                                          </p:endCondLst>
                                        </p:cTn>
                                        <p:tgtEl>
                                          <p:sndTgt r:embed="rId3" name="LASER.WAV"/>
                                        </p:tgtEl>
                                      </p:cMediaNode>
                                    </p:audio>
                                  </p:sub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758"/>
                                        </p:tgtEl>
                                        <p:attrNameLst>
                                          <p:attrName>style.visibility</p:attrName>
                                        </p:attrNameLst>
                                      </p:cBhvr>
                                      <p:to>
                                        <p:strVal val="visible"/>
                                      </p:to>
                                    </p:set>
                                    <p:animEffect transition="in" filter="wipe(left)">
                                      <p:cBhvr>
                                        <p:cTn id="27" dur="500"/>
                                        <p:tgtEl>
                                          <p:spTgt spid="31758"/>
                                        </p:tgtEl>
                                      </p:cBhvr>
                                    </p:animEffect>
                                  </p:childTnLst>
                                  <p:subTnLst>
                                    <p:audio>
                                      <p:cMediaNode>
                                        <p:cTn display="0" masterRel="sameClick">
                                          <p:stCondLst>
                                            <p:cond evt="begin" delay="0">
                                              <p:tn val="25"/>
                                            </p:cond>
                                          </p:stCondLst>
                                          <p:endCondLst>
                                            <p:cond evt="onStopAudio" delay="0">
                                              <p:tgtEl>
                                                <p:sldTgt/>
                                              </p:tgtEl>
                                            </p:cond>
                                          </p:endCondLst>
                                        </p:cTn>
                                        <p:tgtEl>
                                          <p:sndTgt r:embed="rId3" name="LASER.WAV"/>
                                        </p:tgtEl>
                                      </p:cMediaNode>
                                    </p:audio>
                                  </p:sub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31759"/>
                                        </p:tgtEl>
                                        <p:attrNameLst>
                                          <p:attrName>style.visibility</p:attrName>
                                        </p:attrNameLst>
                                      </p:cBhvr>
                                      <p:to>
                                        <p:strVal val="visible"/>
                                      </p:to>
                                    </p:set>
                                    <p:animEffect transition="in" filter="wipe(right)">
                                      <p:cBhvr>
                                        <p:cTn id="31" dur="500"/>
                                        <p:tgtEl>
                                          <p:spTgt spid="31759"/>
                                        </p:tgtEl>
                                      </p:cBhvr>
                                    </p:animEffect>
                                  </p:childTnLst>
                                </p:cTn>
                              </p:par>
                            </p:childTnLst>
                          </p:cTn>
                        </p:par>
                        <p:par>
                          <p:cTn id="32" fill="hold" nodeType="afterGroup">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31760"/>
                                        </p:tgtEl>
                                        <p:attrNameLst>
                                          <p:attrName>style.visibility</p:attrName>
                                        </p:attrNameLst>
                                      </p:cBhvr>
                                      <p:to>
                                        <p:strVal val="visible"/>
                                      </p:to>
                                    </p:set>
                                    <p:animEffect transition="in" filter="wipe(right)">
                                      <p:cBhvr>
                                        <p:cTn id="35" dur="500"/>
                                        <p:tgtEl>
                                          <p:spTgt spid="31760"/>
                                        </p:tgtEl>
                                      </p:cBhvr>
                                    </p:animEffect>
                                  </p:childTnLst>
                                </p:cTn>
                              </p:par>
                            </p:childTnLst>
                          </p:cTn>
                        </p:par>
                        <p:par>
                          <p:cTn id="36" fill="hold" nodeType="afterGroup">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31761"/>
                                        </p:tgtEl>
                                        <p:attrNameLst>
                                          <p:attrName>style.visibility</p:attrName>
                                        </p:attrNameLst>
                                      </p:cBhvr>
                                      <p:to>
                                        <p:strVal val="visible"/>
                                      </p:to>
                                    </p:set>
                                    <p:animEffect transition="in" filter="wipe(right)">
                                      <p:cBhvr>
                                        <p:cTn id="39" dur="500"/>
                                        <p:tgtEl>
                                          <p:spTgt spid="31761"/>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31762"/>
                                        </p:tgtEl>
                                        <p:attrNameLst>
                                          <p:attrName>style.visibility</p:attrName>
                                        </p:attrNameLst>
                                      </p:cBhvr>
                                      <p:to>
                                        <p:strVal val="visible"/>
                                      </p:to>
                                    </p:set>
                                    <p:animEffect transition="in" filter="wipe(up)">
                                      <p:cBhvr>
                                        <p:cTn id="43" dur="500"/>
                                        <p:tgtEl>
                                          <p:spTgt spid="31762"/>
                                        </p:tgtEl>
                                      </p:cBhvr>
                                    </p:animEffect>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5" grpId="0" animBg="1" autoUpdateAnimBg="0"/>
      <p:bldP spid="31756" grpId="0" animBg="1"/>
      <p:bldP spid="31757" grpId="0" animBg="1"/>
      <p:bldP spid="31758" grpId="0" animBg="1"/>
      <p:bldP spid="31759" grpId="0" animBg="1" autoUpdateAnimBg="0"/>
      <p:bldP spid="31760" grpId="0" animBg="1" autoUpdateAnimBg="0"/>
      <p:bldP spid="31761" grpId="0" animBg="1" autoUpdateAnimBg="0"/>
      <p:bldP spid="317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ChangeArrowheads="1"/>
          </p:cNvSpPr>
          <p:nvPr/>
        </p:nvSpPr>
        <p:spPr bwMode="auto">
          <a:xfrm>
            <a:off x="152400" y="1600200"/>
            <a:ext cx="1524000" cy="2819400"/>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37" name="Rectangle 5"/>
          <p:cNvSpPr>
            <a:spLocks noChangeArrowheads="1"/>
          </p:cNvSpPr>
          <p:nvPr/>
        </p:nvSpPr>
        <p:spPr bwMode="auto">
          <a:xfrm>
            <a:off x="2286000" y="1676400"/>
            <a:ext cx="1828800" cy="6096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38" name="Rectangle 6"/>
          <p:cNvSpPr>
            <a:spLocks noChangeArrowheads="1"/>
          </p:cNvSpPr>
          <p:nvPr/>
        </p:nvSpPr>
        <p:spPr bwMode="auto">
          <a:xfrm>
            <a:off x="2286000" y="2590800"/>
            <a:ext cx="1828800" cy="609600"/>
          </a:xfrm>
          <a:prstGeom prst="rect">
            <a:avLst/>
          </a:prstGeom>
          <a:solidFill>
            <a:schemeClr val="accent3">
              <a:lumMod val="75000"/>
            </a:schemeClr>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39" name="Rectangle 7"/>
          <p:cNvSpPr>
            <a:spLocks noChangeArrowheads="1"/>
          </p:cNvSpPr>
          <p:nvPr/>
        </p:nvSpPr>
        <p:spPr bwMode="auto">
          <a:xfrm>
            <a:off x="2286000" y="3581400"/>
            <a:ext cx="1828800" cy="609600"/>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40" name="Rectangle 8"/>
          <p:cNvSpPr>
            <a:spLocks noChangeArrowheads="1"/>
          </p:cNvSpPr>
          <p:nvPr/>
        </p:nvSpPr>
        <p:spPr bwMode="auto">
          <a:xfrm>
            <a:off x="4572000" y="838200"/>
            <a:ext cx="1905000" cy="1219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43" name="Rectangle 11"/>
          <p:cNvSpPr>
            <a:spLocks noChangeArrowheads="1"/>
          </p:cNvSpPr>
          <p:nvPr/>
        </p:nvSpPr>
        <p:spPr bwMode="auto">
          <a:xfrm>
            <a:off x="4572000" y="2362200"/>
            <a:ext cx="1905000" cy="1219200"/>
          </a:xfrm>
          <a:prstGeom prst="rect">
            <a:avLst/>
          </a:prstGeom>
          <a:solidFill>
            <a:schemeClr val="accent3">
              <a:lumMod val="75000"/>
            </a:schemeClr>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44" name="Rectangle 12"/>
          <p:cNvSpPr>
            <a:spLocks noChangeArrowheads="1"/>
          </p:cNvSpPr>
          <p:nvPr/>
        </p:nvSpPr>
        <p:spPr bwMode="auto">
          <a:xfrm>
            <a:off x="4572000" y="3733800"/>
            <a:ext cx="1905000" cy="1219200"/>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45" name="Rectangle 13"/>
          <p:cNvSpPr>
            <a:spLocks noChangeArrowheads="1"/>
          </p:cNvSpPr>
          <p:nvPr/>
        </p:nvSpPr>
        <p:spPr bwMode="auto">
          <a:xfrm>
            <a:off x="7010400" y="1600200"/>
            <a:ext cx="1828800" cy="2895600"/>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en-US" sz="2400">
              <a:solidFill>
                <a:srgbClr val="000000"/>
              </a:solidFill>
            </a:endParaRPr>
          </a:p>
        </p:txBody>
      </p:sp>
      <p:sp>
        <p:nvSpPr>
          <p:cNvPr id="18446" name="AutoShape 14"/>
          <p:cNvSpPr>
            <a:spLocks noChangeArrowheads="1"/>
          </p:cNvSpPr>
          <p:nvPr/>
        </p:nvSpPr>
        <p:spPr bwMode="auto">
          <a:xfrm>
            <a:off x="1676400" y="28194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47" name="AutoShape 15"/>
          <p:cNvSpPr>
            <a:spLocks noChangeArrowheads="1"/>
          </p:cNvSpPr>
          <p:nvPr/>
        </p:nvSpPr>
        <p:spPr bwMode="auto">
          <a:xfrm>
            <a:off x="4038600" y="17526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48" name="AutoShape 16"/>
          <p:cNvSpPr>
            <a:spLocks noChangeArrowheads="1"/>
          </p:cNvSpPr>
          <p:nvPr/>
        </p:nvSpPr>
        <p:spPr bwMode="auto">
          <a:xfrm>
            <a:off x="1676400" y="19812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49" name="AutoShape 17"/>
          <p:cNvSpPr>
            <a:spLocks noChangeArrowheads="1"/>
          </p:cNvSpPr>
          <p:nvPr/>
        </p:nvSpPr>
        <p:spPr bwMode="auto">
          <a:xfrm>
            <a:off x="6477000" y="42672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0" name="AutoShape 18"/>
          <p:cNvSpPr>
            <a:spLocks noChangeArrowheads="1"/>
          </p:cNvSpPr>
          <p:nvPr/>
        </p:nvSpPr>
        <p:spPr bwMode="auto">
          <a:xfrm>
            <a:off x="6477000" y="16002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1" name="AutoShape 19"/>
          <p:cNvSpPr>
            <a:spLocks noChangeArrowheads="1"/>
          </p:cNvSpPr>
          <p:nvPr/>
        </p:nvSpPr>
        <p:spPr bwMode="auto">
          <a:xfrm>
            <a:off x="6400800" y="29718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2" name="AutoShape 20"/>
          <p:cNvSpPr>
            <a:spLocks noChangeArrowheads="1"/>
          </p:cNvSpPr>
          <p:nvPr/>
        </p:nvSpPr>
        <p:spPr bwMode="auto">
          <a:xfrm>
            <a:off x="1676400" y="38100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3" name="AutoShape 21"/>
          <p:cNvSpPr>
            <a:spLocks noChangeArrowheads="1"/>
          </p:cNvSpPr>
          <p:nvPr/>
        </p:nvSpPr>
        <p:spPr bwMode="auto">
          <a:xfrm>
            <a:off x="4038600" y="29718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4" name="AutoShape 22"/>
          <p:cNvSpPr>
            <a:spLocks noChangeArrowheads="1"/>
          </p:cNvSpPr>
          <p:nvPr/>
        </p:nvSpPr>
        <p:spPr bwMode="auto">
          <a:xfrm>
            <a:off x="4114800" y="3962400"/>
            <a:ext cx="609600" cy="152400"/>
          </a:xfrm>
          <a:prstGeom prst="rightArrow">
            <a:avLst>
              <a:gd name="adj1" fmla="val 50000"/>
              <a:gd name="adj2" fmla="val 10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endParaRPr>
          </a:p>
        </p:txBody>
      </p:sp>
      <p:sp>
        <p:nvSpPr>
          <p:cNvPr id="18455" name="Text Box 23"/>
          <p:cNvSpPr txBox="1">
            <a:spLocks noChangeArrowheads="1"/>
          </p:cNvSpPr>
          <p:nvPr/>
        </p:nvSpPr>
        <p:spPr bwMode="auto">
          <a:xfrm>
            <a:off x="228600" y="18288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n-US" sz="1000">
                <a:solidFill>
                  <a:srgbClr val="000000"/>
                </a:solidFill>
                <a:latin typeface="Verdana" pitchFamily="34" charset="0"/>
              </a:rPr>
              <a:t>INTRODUCTION</a:t>
            </a:r>
          </a:p>
        </p:txBody>
      </p:sp>
      <p:sp>
        <p:nvSpPr>
          <p:cNvPr id="18457" name="Text Box 25"/>
          <p:cNvSpPr txBox="1">
            <a:spLocks noChangeArrowheads="1"/>
          </p:cNvSpPr>
          <p:nvPr/>
        </p:nvSpPr>
        <p:spPr bwMode="auto">
          <a:xfrm>
            <a:off x="4876800" y="3962400"/>
            <a:ext cx="1447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400">
                <a:solidFill>
                  <a:srgbClr val="000000"/>
                </a:solidFill>
                <a:latin typeface="Verdana" pitchFamily="34" charset="0"/>
              </a:rPr>
              <a:t>IDEA #3 SUPPORTING DETAILS</a:t>
            </a:r>
          </a:p>
        </p:txBody>
      </p:sp>
      <p:sp>
        <p:nvSpPr>
          <p:cNvPr id="18458" name="Text Box 26"/>
          <p:cNvSpPr txBox="1">
            <a:spLocks noChangeArrowheads="1"/>
          </p:cNvSpPr>
          <p:nvPr/>
        </p:nvSpPr>
        <p:spPr bwMode="auto">
          <a:xfrm>
            <a:off x="4800600" y="2514600"/>
            <a:ext cx="1447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400">
                <a:solidFill>
                  <a:srgbClr val="000000"/>
                </a:solidFill>
                <a:latin typeface="Verdana" pitchFamily="34" charset="0"/>
              </a:rPr>
              <a:t>IDEA #2 SUPPORTING DETAILS</a:t>
            </a:r>
          </a:p>
        </p:txBody>
      </p:sp>
      <p:sp>
        <p:nvSpPr>
          <p:cNvPr id="18459" name="Text Box 27"/>
          <p:cNvSpPr txBox="1">
            <a:spLocks noChangeArrowheads="1"/>
          </p:cNvSpPr>
          <p:nvPr/>
        </p:nvSpPr>
        <p:spPr bwMode="auto">
          <a:xfrm>
            <a:off x="2514600" y="3733800"/>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600" b="1">
                <a:solidFill>
                  <a:srgbClr val="000000"/>
                </a:solidFill>
                <a:latin typeface="Verdana" pitchFamily="34" charset="0"/>
              </a:rPr>
              <a:t>IDEA 3</a:t>
            </a:r>
          </a:p>
        </p:txBody>
      </p:sp>
      <p:sp>
        <p:nvSpPr>
          <p:cNvPr id="18460" name="Text Box 28"/>
          <p:cNvSpPr txBox="1">
            <a:spLocks noChangeArrowheads="1"/>
          </p:cNvSpPr>
          <p:nvPr/>
        </p:nvSpPr>
        <p:spPr bwMode="auto">
          <a:xfrm>
            <a:off x="2514600" y="2743200"/>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600" b="1">
                <a:solidFill>
                  <a:srgbClr val="000000"/>
                </a:solidFill>
                <a:latin typeface="Verdana" pitchFamily="34" charset="0"/>
              </a:rPr>
              <a:t>IDEA 2</a:t>
            </a:r>
          </a:p>
        </p:txBody>
      </p:sp>
      <p:sp>
        <p:nvSpPr>
          <p:cNvPr id="18461" name="Text Box 29"/>
          <p:cNvSpPr txBox="1">
            <a:spLocks noChangeArrowheads="1"/>
          </p:cNvSpPr>
          <p:nvPr/>
        </p:nvSpPr>
        <p:spPr bwMode="auto">
          <a:xfrm>
            <a:off x="7315200" y="1828800"/>
            <a:ext cx="1295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n-US" sz="1000">
                <a:solidFill>
                  <a:srgbClr val="000000"/>
                </a:solidFill>
                <a:latin typeface="Verdana" pitchFamily="34" charset="0"/>
              </a:rPr>
              <a:t>CONCLUSION</a:t>
            </a:r>
          </a:p>
        </p:txBody>
      </p:sp>
      <p:sp>
        <p:nvSpPr>
          <p:cNvPr id="18462" name="Text Box 30"/>
          <p:cNvSpPr txBox="1">
            <a:spLocks noChangeArrowheads="1"/>
          </p:cNvSpPr>
          <p:nvPr/>
        </p:nvSpPr>
        <p:spPr bwMode="auto">
          <a:xfrm>
            <a:off x="2514600" y="1828800"/>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600" b="1">
                <a:solidFill>
                  <a:srgbClr val="000000"/>
                </a:solidFill>
                <a:latin typeface="Verdana" pitchFamily="34" charset="0"/>
              </a:rPr>
              <a:t>IDEA 1</a:t>
            </a:r>
          </a:p>
        </p:txBody>
      </p:sp>
      <p:sp>
        <p:nvSpPr>
          <p:cNvPr id="18463" name="Text Box 31"/>
          <p:cNvSpPr txBox="1">
            <a:spLocks noChangeArrowheads="1"/>
          </p:cNvSpPr>
          <p:nvPr/>
        </p:nvSpPr>
        <p:spPr bwMode="auto">
          <a:xfrm>
            <a:off x="4800600" y="914400"/>
            <a:ext cx="14478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400">
                <a:solidFill>
                  <a:srgbClr val="000000"/>
                </a:solidFill>
                <a:latin typeface="Verdana" pitchFamily="34" charset="0"/>
              </a:rPr>
              <a:t>IDEA #1 SUPPORTING DETAILS</a:t>
            </a:r>
          </a:p>
          <a:p>
            <a:pPr algn="ctr" fontAlgn="base">
              <a:spcBef>
                <a:spcPct val="50000"/>
              </a:spcBef>
              <a:spcAft>
                <a:spcPct val="0"/>
              </a:spcAft>
            </a:pPr>
            <a:endParaRPr lang="en-US" altLang="en-US" sz="1400">
              <a:solidFill>
                <a:srgbClr val="000000"/>
              </a:solidFill>
              <a:latin typeface="Verdana" pitchFamily="34" charset="0"/>
            </a:endParaRPr>
          </a:p>
        </p:txBody>
      </p:sp>
    </p:spTree>
    <p:extLst>
      <p:ext uri="{BB962C8B-B14F-4D97-AF65-F5344CB8AC3E}">
        <p14:creationId xmlns:p14="http://schemas.microsoft.com/office/powerpoint/2010/main" val="196041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58200" cy="6324600"/>
          </a:xfrm>
        </p:spPr>
        <p:txBody>
          <a:bodyPr/>
          <a:lstStyle/>
          <a:p>
            <a:pPr marL="0" lvl="0" indent="0">
              <a:spcBef>
                <a:spcPct val="0"/>
              </a:spcBef>
              <a:buNone/>
            </a:pPr>
            <a:r>
              <a:rPr lang="en-US" altLang="en-US" sz="2400" b="1" kern="1200" dirty="0">
                <a:solidFill>
                  <a:srgbClr val="000000"/>
                </a:solidFill>
                <a:latin typeface="Century Schoolbook" panose="02040604050505020304" pitchFamily="18" charset="0"/>
              </a:rPr>
              <a:t>Choose one of the following topics and write a cause and effect essay: </a:t>
            </a:r>
          </a:p>
          <a:p>
            <a:pPr marL="0" lvl="0" indent="0">
              <a:spcBef>
                <a:spcPct val="0"/>
              </a:spcBef>
              <a:buNone/>
            </a:pPr>
            <a:endParaRPr lang="en-US" altLang="en-US" sz="2400" b="1" kern="1200" dirty="0">
              <a:solidFill>
                <a:srgbClr val="000000"/>
              </a:solidFill>
              <a:latin typeface="Century Schoolbook" panose="02040604050505020304" pitchFamily="18" charset="0"/>
            </a:endParaRPr>
          </a:p>
          <a:p>
            <a:pPr marL="0" lvl="0" indent="0" eaLnBrk="0" hangingPunct="0">
              <a:spcBef>
                <a:spcPct val="0"/>
              </a:spcBef>
              <a:buNone/>
            </a:pPr>
            <a:r>
              <a:rPr lang="en-US" altLang="en-US" sz="2200" kern="1200" dirty="0">
                <a:solidFill>
                  <a:srgbClr val="000000"/>
                </a:solidFill>
                <a:latin typeface="Century Schoolbook" panose="02040604050505020304" pitchFamily="18" charset="0"/>
              </a:rPr>
              <a:t>- What are causes of weight gain?</a:t>
            </a:r>
            <a:br>
              <a:rPr lang="en-US" altLang="en-US" sz="2200" kern="1200" dirty="0">
                <a:solidFill>
                  <a:srgbClr val="000000"/>
                </a:solidFill>
                <a:latin typeface="Century Schoolbook" panose="02040604050505020304" pitchFamily="18" charset="0"/>
              </a:rPr>
            </a:br>
            <a:r>
              <a:rPr lang="en-US" altLang="en-US" sz="2200" kern="1200" dirty="0">
                <a:solidFill>
                  <a:srgbClr val="000000"/>
                </a:solidFill>
                <a:latin typeface="Century Schoolbook" panose="02040604050505020304" pitchFamily="18" charset="0"/>
              </a:rPr>
              <a:t>- Why do women, despite their frequent denials, love macho men?</a:t>
            </a:r>
            <a:br>
              <a:rPr lang="en-US" altLang="en-US" sz="2200" kern="1200" dirty="0">
                <a:solidFill>
                  <a:srgbClr val="000000"/>
                </a:solidFill>
                <a:latin typeface="Century Schoolbook" panose="02040604050505020304" pitchFamily="18" charset="0"/>
              </a:rPr>
            </a:br>
            <a:r>
              <a:rPr lang="en-US" altLang="en-US" sz="2200" kern="1200" dirty="0">
                <a:solidFill>
                  <a:srgbClr val="000000"/>
                </a:solidFill>
                <a:latin typeface="Century Schoolbook" panose="02040604050505020304" pitchFamily="18" charset="0"/>
              </a:rPr>
              <a:t>- Why is it preferable (or silly) to marry someone of your own ethnicity or religion?</a:t>
            </a:r>
            <a:br>
              <a:rPr lang="en-US" altLang="en-US" sz="2200" kern="1200" dirty="0">
                <a:solidFill>
                  <a:srgbClr val="000000"/>
                </a:solidFill>
                <a:latin typeface="Century Schoolbook" panose="02040604050505020304" pitchFamily="18" charset="0"/>
              </a:rPr>
            </a:br>
            <a:r>
              <a:rPr lang="en-US" altLang="en-US" sz="2200" kern="1200" dirty="0">
                <a:solidFill>
                  <a:srgbClr val="000000"/>
                </a:solidFill>
                <a:latin typeface="Century Schoolbook" panose="02040604050505020304" pitchFamily="18" charset="0"/>
              </a:rPr>
              <a:t>- Why is soccer, the world’s most popular sport ?</a:t>
            </a:r>
            <a:br>
              <a:rPr lang="en-US" altLang="en-US" sz="2200" kern="1200" dirty="0">
                <a:solidFill>
                  <a:srgbClr val="000000"/>
                </a:solidFill>
                <a:latin typeface="Century Schoolbook" panose="02040604050505020304" pitchFamily="18" charset="0"/>
              </a:rPr>
            </a:br>
            <a:r>
              <a:rPr lang="en-US" altLang="en-US" sz="2200" kern="1200" dirty="0">
                <a:solidFill>
                  <a:srgbClr val="000000"/>
                </a:solidFill>
                <a:latin typeface="Century Schoolbook" panose="02040604050505020304" pitchFamily="18" charset="0"/>
              </a:rPr>
              <a:t>- How does smoking marijuana affect your mental or physical health?</a:t>
            </a:r>
            <a:br>
              <a:rPr lang="en-US" altLang="en-US" sz="2200" kern="1200" dirty="0">
                <a:solidFill>
                  <a:srgbClr val="000000"/>
                </a:solidFill>
                <a:latin typeface="Century Schoolbook" panose="02040604050505020304" pitchFamily="18" charset="0"/>
              </a:rPr>
            </a:br>
            <a:r>
              <a:rPr lang="en-US" altLang="en-US" sz="2200" kern="1200" dirty="0">
                <a:solidFill>
                  <a:srgbClr val="000000"/>
                </a:solidFill>
                <a:latin typeface="Century Schoolbook" panose="02040604050505020304" pitchFamily="18" charset="0"/>
              </a:rPr>
              <a:t>- Why does flattery work, even when the person being flattered knows you are a lying liar?</a:t>
            </a:r>
            <a:br>
              <a:rPr lang="en-US" altLang="en-US" sz="2200" kern="1200" dirty="0">
                <a:solidFill>
                  <a:srgbClr val="000000"/>
                </a:solidFill>
                <a:latin typeface="Century Schoolbook" panose="02040604050505020304" pitchFamily="18" charset="0"/>
              </a:rPr>
            </a:br>
            <a:endParaRPr lang="en-US" dirty="0">
              <a:latin typeface="Century Schoolbook" panose="02040604050505020304" pitchFamily="18" charset="0"/>
            </a:endParaRPr>
          </a:p>
        </p:txBody>
      </p:sp>
    </p:spTree>
    <p:extLst>
      <p:ext uri="{BB962C8B-B14F-4D97-AF65-F5344CB8AC3E}">
        <p14:creationId xmlns:p14="http://schemas.microsoft.com/office/powerpoint/2010/main" val="309958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609600" y="1600200"/>
            <a:ext cx="7924800" cy="2373313"/>
          </a:xfrm>
        </p:spPr>
        <p:txBody>
          <a:bodyPr/>
          <a:lstStyle/>
          <a:p>
            <a:pPr eaLnBrk="1" hangingPunct="1"/>
            <a:r>
              <a:rPr lang="en-US" altLang="en-US" dirty="0">
                <a:latin typeface="Century Schoolbook" panose="02040604050505020304" pitchFamily="18" charset="0"/>
              </a:rPr>
              <a:t>Sometimes, a writer will want to explain how one event leads to another</a:t>
            </a:r>
          </a:p>
          <a:p>
            <a:pPr eaLnBrk="1" hangingPunct="1"/>
            <a:r>
              <a:rPr lang="en-US" altLang="en-US" dirty="0">
                <a:latin typeface="Century Schoolbook" panose="02040604050505020304" pitchFamily="18" charset="0"/>
              </a:rPr>
              <a:t>This kind of text structure is called cause and effect</a:t>
            </a:r>
          </a:p>
        </p:txBody>
      </p:sp>
      <p:pic>
        <p:nvPicPr>
          <p:cNvPr id="4100" name="Picture 4" descr="en00265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3834581"/>
            <a:ext cx="3429000" cy="25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5903094"/>
            <a:ext cx="609600" cy="609600"/>
          </a:xfrm>
          <a:prstGeom prst="rect">
            <a:avLst/>
          </a:prstGeom>
        </p:spPr>
      </p:pic>
    </p:spTree>
    <p:extLst>
      <p:ext uri="{BB962C8B-B14F-4D97-AF65-F5344CB8AC3E}">
        <p14:creationId xmlns:p14="http://schemas.microsoft.com/office/powerpoint/2010/main" val="120753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7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latin typeface="Century Schoolbook" panose="02040604050505020304" pitchFamily="18" charset="0"/>
              </a:rPr>
              <a:t> Example 1</a:t>
            </a:r>
          </a:p>
        </p:txBody>
      </p:sp>
      <p:sp>
        <p:nvSpPr>
          <p:cNvPr id="19459" name="Rectangle 3"/>
          <p:cNvSpPr>
            <a:spLocks noGrp="1" noChangeArrowheads="1"/>
          </p:cNvSpPr>
          <p:nvPr>
            <p:ph type="body" idx="1"/>
          </p:nvPr>
        </p:nvSpPr>
        <p:spPr/>
        <p:txBody>
          <a:bodyPr/>
          <a:lstStyle/>
          <a:p>
            <a:pPr marL="0" indent="0">
              <a:buNone/>
            </a:pPr>
            <a:r>
              <a:rPr lang="en-US" altLang="en-US" sz="2800" b="1" dirty="0">
                <a:latin typeface="Century Schoolbook" panose="02040604050505020304" pitchFamily="18" charset="0"/>
              </a:rPr>
              <a:t>Thesis: </a:t>
            </a:r>
            <a:r>
              <a:rPr lang="en-US" altLang="en-US" sz="2800" dirty="0">
                <a:latin typeface="Century Schoolbook" panose="02040604050505020304" pitchFamily="18" charset="0"/>
              </a:rPr>
              <a:t>Not getting enough sleep leads students to forget assignments, make poor choices on exams, and not listen during lectures.</a:t>
            </a:r>
          </a:p>
          <a:p>
            <a:pPr marL="0" indent="0">
              <a:buNone/>
            </a:pPr>
            <a:endParaRPr lang="en-US" altLang="en-US" sz="2800" dirty="0">
              <a:latin typeface="Century Schoolbook" panose="02040604050505020304" pitchFamily="18" charset="0"/>
            </a:endParaRPr>
          </a:p>
          <a:p>
            <a:pPr marL="0" indent="0">
              <a:buNone/>
            </a:pPr>
            <a:r>
              <a:rPr lang="en-US" altLang="en-US" sz="2800" b="1" dirty="0">
                <a:latin typeface="Century Schoolbook" panose="02040604050505020304" pitchFamily="18" charset="0"/>
              </a:rPr>
              <a:t>Cause</a:t>
            </a:r>
            <a:r>
              <a:rPr lang="en-US" altLang="en-US" sz="2800" dirty="0">
                <a:latin typeface="Century Schoolbook" panose="02040604050505020304" pitchFamily="18" charset="0"/>
              </a:rPr>
              <a:t> – Not getting enough sleep</a:t>
            </a:r>
          </a:p>
          <a:p>
            <a:pPr marL="0" indent="0">
              <a:buNone/>
            </a:pPr>
            <a:r>
              <a:rPr lang="en-US" altLang="en-US" sz="2800" b="1" dirty="0">
                <a:latin typeface="Century Schoolbook" panose="02040604050505020304" pitchFamily="18" charset="0"/>
              </a:rPr>
              <a:t>Effects</a:t>
            </a:r>
            <a:r>
              <a:rPr lang="en-US" altLang="en-US" sz="2800" dirty="0">
                <a:latin typeface="Century Schoolbook" panose="02040604050505020304" pitchFamily="18" charset="0"/>
              </a:rPr>
              <a:t> - forget assignments, make poor choices on exams, not listen during lectures</a:t>
            </a:r>
          </a:p>
        </p:txBody>
      </p:sp>
      <p:pic>
        <p:nvPicPr>
          <p:cNvPr id="19461" name="Picture 5" descr="j01958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381000"/>
            <a:ext cx="1143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600" y="5699125"/>
            <a:ext cx="609600" cy="609600"/>
          </a:xfrm>
          <a:prstGeom prst="rect">
            <a:avLst/>
          </a:prstGeom>
        </p:spPr>
      </p:pic>
    </p:spTree>
    <p:extLst>
      <p:ext uri="{BB962C8B-B14F-4D97-AF65-F5344CB8AC3E}">
        <p14:creationId xmlns:p14="http://schemas.microsoft.com/office/powerpoint/2010/main" val="898153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Century Schoolbook" panose="02040604050505020304" pitchFamily="18" charset="0"/>
              </a:rPr>
              <a:t>Example 2</a:t>
            </a:r>
          </a:p>
        </p:txBody>
      </p:sp>
      <p:sp>
        <p:nvSpPr>
          <p:cNvPr id="21507" name="Rectangle 3"/>
          <p:cNvSpPr>
            <a:spLocks noGrp="1" noChangeArrowheads="1"/>
          </p:cNvSpPr>
          <p:nvPr>
            <p:ph type="body" idx="1"/>
          </p:nvPr>
        </p:nvSpPr>
        <p:spPr/>
        <p:txBody>
          <a:bodyPr/>
          <a:lstStyle/>
          <a:p>
            <a:pPr marL="457200" lvl="1" indent="0">
              <a:lnSpc>
                <a:spcPct val="90000"/>
              </a:lnSpc>
              <a:buNone/>
            </a:pPr>
            <a:r>
              <a:rPr lang="en-US" altLang="en-US" sz="2400" dirty="0">
                <a:latin typeface="Century Schoolbook" panose="02040604050505020304" pitchFamily="18" charset="0"/>
              </a:rPr>
              <a:t>Poor grades in college are usually caused by lack of sleep, poor time management, and low motivation levels.</a:t>
            </a:r>
          </a:p>
          <a:p>
            <a:pPr marL="457200" lvl="1" indent="0">
              <a:lnSpc>
                <a:spcPct val="90000"/>
              </a:lnSpc>
              <a:buNone/>
            </a:pPr>
            <a:r>
              <a:rPr lang="en-US" altLang="en-US" sz="2400" b="1" dirty="0">
                <a:latin typeface="Century Schoolbook" panose="02040604050505020304" pitchFamily="18" charset="0"/>
              </a:rPr>
              <a:t>Thesis: </a:t>
            </a:r>
            <a:r>
              <a:rPr lang="en-US" altLang="en-US" sz="2400" dirty="0">
                <a:latin typeface="Century Schoolbook" panose="02040604050505020304" pitchFamily="18" charset="0"/>
              </a:rPr>
              <a:t>To succeed in school, students need to avoid the pitfalls suffered by many college freshmen. Poor grades in college are usually caused by lack of sleep, poor time management, and low motivation levels.</a:t>
            </a:r>
          </a:p>
        </p:txBody>
      </p:sp>
      <p:pic>
        <p:nvPicPr>
          <p:cNvPr id="21508" name="Picture 4" descr="MCj0150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228600"/>
            <a:ext cx="1265238"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4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a:latin typeface="Century Schoolbook" pitchFamily="18" charset="0"/>
              </a:rPr>
              <a:t>Cause and Effect Signal Words</a:t>
            </a:r>
          </a:p>
        </p:txBody>
      </p:sp>
      <p:sp>
        <p:nvSpPr>
          <p:cNvPr id="5123" name="Rectangle 3"/>
          <p:cNvSpPr>
            <a:spLocks noGrp="1" noChangeArrowheads="1"/>
          </p:cNvSpPr>
          <p:nvPr>
            <p:ph type="body" idx="1"/>
          </p:nvPr>
        </p:nvSpPr>
        <p:spPr>
          <a:xfrm>
            <a:off x="685800" y="1676400"/>
            <a:ext cx="4267200" cy="4495800"/>
          </a:xfrm>
        </p:spPr>
        <p:txBody>
          <a:bodyPr/>
          <a:lstStyle/>
          <a:p>
            <a:pPr marL="0" indent="0" eaLnBrk="1" hangingPunct="1">
              <a:buNone/>
            </a:pPr>
            <a:r>
              <a:rPr lang="en-US" altLang="en-US" dirty="0">
                <a:latin typeface="Century Schoolbook" pitchFamily="18" charset="0"/>
              </a:rPr>
              <a:t>When authors write paragraphs to show causes and effects, they use words like </a:t>
            </a:r>
            <a:r>
              <a:rPr lang="en-US" altLang="en-US" i="1" dirty="0">
                <a:latin typeface="Century Schoolbook" pitchFamily="18" charset="0"/>
              </a:rPr>
              <a:t>cause, effect</a:t>
            </a:r>
            <a:r>
              <a:rPr lang="en-US" altLang="en-US" dirty="0">
                <a:latin typeface="Century Schoolbook" pitchFamily="18" charset="0"/>
              </a:rPr>
              <a:t>, </a:t>
            </a:r>
            <a:r>
              <a:rPr lang="en-US" altLang="en-US" i="1" dirty="0">
                <a:latin typeface="Century Schoolbook" pitchFamily="18" charset="0"/>
              </a:rPr>
              <a:t>as a result, consequently</a:t>
            </a:r>
            <a:r>
              <a:rPr lang="en-US" altLang="en-US" dirty="0">
                <a:latin typeface="Century Schoolbook" pitchFamily="18" charset="0"/>
              </a:rPr>
              <a:t>, and </a:t>
            </a:r>
            <a:r>
              <a:rPr lang="en-US" altLang="en-US" i="1" dirty="0">
                <a:latin typeface="Century Schoolbook" pitchFamily="18" charset="0"/>
              </a:rPr>
              <a:t>so </a:t>
            </a:r>
          </a:p>
        </p:txBody>
      </p:sp>
      <p:pic>
        <p:nvPicPr>
          <p:cNvPr id="5124" name="Picture 4" descr="so0025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1981200"/>
            <a:ext cx="2701925"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79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a:latin typeface="Century Schoolbook" panose="02040604050505020304" pitchFamily="18" charset="0"/>
              </a:rPr>
              <a:t>More Signal Words</a:t>
            </a:r>
          </a:p>
        </p:txBody>
      </p:sp>
      <p:sp>
        <p:nvSpPr>
          <p:cNvPr id="6147" name="Rectangle 3"/>
          <p:cNvSpPr>
            <a:spLocks noGrp="1" noChangeArrowheads="1"/>
          </p:cNvSpPr>
          <p:nvPr>
            <p:ph type="body" idx="1"/>
          </p:nvPr>
        </p:nvSpPr>
        <p:spPr/>
        <p:txBody>
          <a:bodyPr/>
          <a:lstStyle/>
          <a:p>
            <a:pPr marL="0" indent="0" eaLnBrk="1" hangingPunct="1">
              <a:lnSpc>
                <a:spcPct val="80000"/>
              </a:lnSpc>
              <a:buNone/>
            </a:pPr>
            <a:r>
              <a:rPr lang="en-US" altLang="en-US" sz="2400" b="1" u="sng" dirty="0">
                <a:latin typeface="Century Schoolbook" panose="02040604050505020304" pitchFamily="18" charset="0"/>
              </a:rPr>
              <a:t>Cause</a:t>
            </a:r>
            <a:r>
              <a:rPr lang="en-US" altLang="en-US" sz="2400" b="1" dirty="0">
                <a:latin typeface="Century Schoolbook" panose="02040604050505020304" pitchFamily="18" charset="0"/>
              </a:rPr>
              <a:t>                                	</a:t>
            </a:r>
            <a:r>
              <a:rPr lang="en-US" altLang="en-US" sz="2400" b="1" u="sng" dirty="0">
                <a:latin typeface="Century Schoolbook" panose="02040604050505020304" pitchFamily="18" charset="0"/>
              </a:rPr>
              <a:t>Effect</a:t>
            </a:r>
            <a:endParaRPr lang="en-US" altLang="en-US" sz="2400" u="sng" dirty="0">
              <a:latin typeface="Century Schoolbook" panose="02040604050505020304" pitchFamily="18" charset="0"/>
            </a:endParaRPr>
          </a:p>
          <a:p>
            <a:pPr marL="0" indent="0">
              <a:lnSpc>
                <a:spcPct val="80000"/>
              </a:lnSpc>
              <a:buNone/>
            </a:pPr>
            <a:endParaRPr lang="en-US" altLang="en-US" sz="2400" u="sng" dirty="0">
              <a:latin typeface="Century Schoolbook" panose="02040604050505020304" pitchFamily="18" charset="0"/>
            </a:endParaRPr>
          </a:p>
          <a:p>
            <a:pPr marL="0" indent="0" eaLnBrk="1" hangingPunct="1">
              <a:lnSpc>
                <a:spcPct val="80000"/>
              </a:lnSpc>
              <a:buNone/>
            </a:pPr>
            <a:r>
              <a:rPr lang="en-US" altLang="en-US" sz="2400" dirty="0">
                <a:latin typeface="Century Schoolbook" panose="02040604050505020304" pitchFamily="18" charset="0"/>
              </a:rPr>
              <a:t>Because                       		As a result</a:t>
            </a:r>
          </a:p>
          <a:p>
            <a:pPr marL="0" indent="0" eaLnBrk="1" hangingPunct="1">
              <a:lnSpc>
                <a:spcPct val="80000"/>
              </a:lnSpc>
              <a:buNone/>
            </a:pPr>
            <a:r>
              <a:rPr lang="en-US" altLang="en-US" sz="2400" dirty="0">
                <a:latin typeface="Century Schoolbook" panose="02040604050505020304" pitchFamily="18" charset="0"/>
              </a:rPr>
              <a:t>The reason for           		Outcome</a:t>
            </a:r>
          </a:p>
          <a:p>
            <a:pPr marL="0" indent="0" eaLnBrk="1" hangingPunct="1">
              <a:lnSpc>
                <a:spcPct val="80000"/>
              </a:lnSpc>
              <a:buNone/>
            </a:pPr>
            <a:r>
              <a:rPr lang="en-US" altLang="en-US" sz="2400" dirty="0">
                <a:latin typeface="Century Schoolbook" panose="02040604050505020304" pitchFamily="18" charset="0"/>
              </a:rPr>
              <a:t>On account of              		Finally</a:t>
            </a:r>
          </a:p>
          <a:p>
            <a:pPr marL="0" indent="0" eaLnBrk="1" hangingPunct="1">
              <a:lnSpc>
                <a:spcPct val="80000"/>
              </a:lnSpc>
              <a:buNone/>
            </a:pPr>
            <a:r>
              <a:rPr lang="en-US" altLang="en-US" sz="2400" dirty="0">
                <a:latin typeface="Century Schoolbook" panose="02040604050505020304" pitchFamily="18" charset="0"/>
              </a:rPr>
              <a:t>Bring about                  		Consequently</a:t>
            </a:r>
          </a:p>
          <a:p>
            <a:pPr marL="0" indent="0" eaLnBrk="1" hangingPunct="1">
              <a:lnSpc>
                <a:spcPct val="80000"/>
              </a:lnSpc>
              <a:buNone/>
            </a:pPr>
            <a:r>
              <a:rPr lang="en-US" altLang="en-US" sz="2400" dirty="0">
                <a:latin typeface="Century Schoolbook" panose="02040604050505020304" pitchFamily="18" charset="0"/>
              </a:rPr>
              <a:t>Give rise to                  		Therefore</a:t>
            </a:r>
          </a:p>
          <a:p>
            <a:pPr marL="0" indent="0" eaLnBrk="1" hangingPunct="1">
              <a:lnSpc>
                <a:spcPct val="80000"/>
              </a:lnSpc>
              <a:buNone/>
            </a:pPr>
            <a:r>
              <a:rPr lang="en-US" altLang="en-US" sz="2400" dirty="0">
                <a:latin typeface="Century Schoolbook" panose="02040604050505020304" pitchFamily="18" charset="0"/>
              </a:rPr>
              <a:t>Created by                   		For this reason</a:t>
            </a:r>
          </a:p>
          <a:p>
            <a:pPr marL="0" indent="0" eaLnBrk="1" hangingPunct="1">
              <a:lnSpc>
                <a:spcPct val="80000"/>
              </a:lnSpc>
              <a:buNone/>
            </a:pPr>
            <a:r>
              <a:rPr lang="en-US" altLang="en-US" sz="2400" dirty="0">
                <a:latin typeface="Century Schoolbook" panose="02040604050505020304" pitchFamily="18" charset="0"/>
              </a:rPr>
              <a:t>Contributed by             		Hence</a:t>
            </a:r>
          </a:p>
          <a:p>
            <a:pPr marL="0" indent="0" eaLnBrk="1" hangingPunct="1">
              <a:lnSpc>
                <a:spcPct val="80000"/>
              </a:lnSpc>
              <a:buNone/>
            </a:pPr>
            <a:r>
              <a:rPr lang="en-US" altLang="en-US" sz="2400" dirty="0">
                <a:latin typeface="Century Schoolbook" panose="02040604050505020304" pitchFamily="18" charset="0"/>
              </a:rPr>
              <a:t>Led to                          		Effect</a:t>
            </a:r>
          </a:p>
          <a:p>
            <a:pPr marL="0" indent="0" eaLnBrk="1" hangingPunct="1">
              <a:lnSpc>
                <a:spcPct val="80000"/>
              </a:lnSpc>
              <a:buNone/>
            </a:pPr>
            <a:r>
              <a:rPr lang="en-US" altLang="en-US" sz="2400" dirty="0">
                <a:latin typeface="Century Schoolbook" panose="02040604050505020304" pitchFamily="18" charset="0"/>
              </a:rPr>
              <a:t>Due to                         		Then</a:t>
            </a:r>
          </a:p>
          <a:p>
            <a:pPr marL="0" indent="0" eaLnBrk="1" hangingPunct="1">
              <a:lnSpc>
                <a:spcPct val="80000"/>
              </a:lnSpc>
              <a:buNone/>
            </a:pPr>
            <a:r>
              <a:rPr lang="en-US" altLang="en-US" sz="2400" dirty="0">
                <a:latin typeface="Century Schoolbook" panose="02040604050505020304" pitchFamily="18" charset="0"/>
              </a:rPr>
              <a:t>Since                           		So</a:t>
            </a:r>
          </a:p>
        </p:txBody>
      </p:sp>
    </p:spTree>
    <p:extLst>
      <p:ext uri="{BB962C8B-B14F-4D97-AF65-F5344CB8AC3E}">
        <p14:creationId xmlns:p14="http://schemas.microsoft.com/office/powerpoint/2010/main" val="69513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514600"/>
            <a:ext cx="8534400" cy="1981199"/>
          </a:xfrm>
        </p:spPr>
        <p:txBody>
          <a:bodyPr>
            <a:normAutofit/>
          </a:bodyPr>
          <a:lstStyle/>
          <a:p>
            <a:r>
              <a:rPr lang="en-US" sz="3600" dirty="0">
                <a:solidFill>
                  <a:schemeClr val="tx1"/>
                </a:solidFill>
                <a:latin typeface="Century Schoolbook" panose="02040604050505020304" pitchFamily="18" charset="0"/>
              </a:rPr>
              <a:t>Writing a cause and effect essay:</a:t>
            </a:r>
          </a:p>
          <a:p>
            <a:r>
              <a:rPr lang="en-US" sz="3600" dirty="0">
                <a:solidFill>
                  <a:schemeClr val="tx1"/>
                </a:solidFill>
                <a:latin typeface="Century Schoolbook" panose="02040604050505020304" pitchFamily="18" charset="0"/>
              </a:rPr>
              <a:t>STEPS</a:t>
            </a:r>
          </a:p>
        </p:txBody>
      </p:sp>
    </p:spTree>
    <p:extLst>
      <p:ext uri="{BB962C8B-B14F-4D97-AF65-F5344CB8AC3E}">
        <p14:creationId xmlns:p14="http://schemas.microsoft.com/office/powerpoint/2010/main" val="383324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half" idx="1"/>
          </p:nvPr>
        </p:nvSpPr>
        <p:spPr>
          <a:xfrm>
            <a:off x="381000" y="1371600"/>
            <a:ext cx="8382000" cy="4378325"/>
          </a:xfrm>
        </p:spPr>
        <p:txBody>
          <a:bodyPr/>
          <a:lstStyle/>
          <a:p>
            <a:pPr>
              <a:buFont typeface="Wingdings" pitchFamily="2" charset="2"/>
              <a:buNone/>
            </a:pPr>
            <a:r>
              <a:rPr lang="en-US" altLang="en-US" sz="2800" b="1" dirty="0">
                <a:effectLst/>
                <a:latin typeface="Century Schoolbook" panose="02040604050505020304" pitchFamily="18" charset="0"/>
              </a:rPr>
              <a:t>1. Distinguish between cause and effect.</a:t>
            </a:r>
          </a:p>
          <a:p>
            <a:pPr>
              <a:buFont typeface="Wingdings" pitchFamily="2" charset="2"/>
              <a:buNone/>
            </a:pPr>
            <a:endParaRPr lang="en-US" altLang="en-US" b="1" dirty="0">
              <a:effectLst/>
              <a:latin typeface="Century Schoolbook" panose="02040604050505020304" pitchFamily="18" charset="0"/>
            </a:endParaRPr>
          </a:p>
          <a:p>
            <a:pPr>
              <a:buFont typeface="Wingdings" pitchFamily="2" charset="2"/>
              <a:buNone/>
            </a:pPr>
            <a:r>
              <a:rPr lang="en-US" altLang="en-US" dirty="0">
                <a:effectLst/>
                <a:latin typeface="Century Schoolbook" panose="02040604050505020304" pitchFamily="18" charset="0"/>
              </a:rPr>
              <a:t> </a:t>
            </a:r>
            <a:r>
              <a:rPr lang="en-US" altLang="en-US" sz="2700" dirty="0">
                <a:effectLst/>
                <a:latin typeface="Century Schoolbook" panose="02040604050505020304" pitchFamily="18" charset="0"/>
              </a:rPr>
              <a:t>To determine causes, ask, "</a:t>
            </a:r>
            <a:r>
              <a:rPr lang="en-US" altLang="en-US" sz="2700" b="1" dirty="0">
                <a:effectLst/>
                <a:latin typeface="Century Schoolbook" panose="02040604050505020304" pitchFamily="18" charset="0"/>
              </a:rPr>
              <a:t>Why did this happen?</a:t>
            </a:r>
            <a:r>
              <a:rPr lang="en-US" altLang="en-US" sz="2700" dirty="0">
                <a:effectLst/>
                <a:latin typeface="Century Schoolbook" panose="02040604050505020304" pitchFamily="18" charset="0"/>
              </a:rPr>
              <a:t>"   </a:t>
            </a:r>
          </a:p>
          <a:p>
            <a:pPr>
              <a:buFont typeface="Wingdings" pitchFamily="2" charset="2"/>
              <a:buNone/>
            </a:pPr>
            <a:endParaRPr lang="en-US" altLang="en-US" sz="2700" dirty="0">
              <a:effectLst/>
              <a:latin typeface="Century Schoolbook" panose="02040604050505020304" pitchFamily="18" charset="0"/>
            </a:endParaRPr>
          </a:p>
          <a:p>
            <a:pPr>
              <a:buFont typeface="Wingdings" pitchFamily="2" charset="2"/>
              <a:buNone/>
            </a:pPr>
            <a:r>
              <a:rPr lang="en-US" altLang="en-US" sz="2700" dirty="0">
                <a:effectLst/>
                <a:latin typeface="Century Schoolbook" panose="02040604050505020304" pitchFamily="18" charset="0"/>
              </a:rPr>
              <a:t> To identify effects, ask, "</a:t>
            </a:r>
            <a:r>
              <a:rPr lang="en-US" altLang="en-US" sz="2700" b="1" dirty="0">
                <a:effectLst/>
                <a:latin typeface="Century Schoolbook" panose="02040604050505020304" pitchFamily="18" charset="0"/>
              </a:rPr>
              <a:t>What happened because of this?“</a:t>
            </a:r>
          </a:p>
          <a:p>
            <a:pPr>
              <a:buFont typeface="Wingdings" pitchFamily="2" charset="2"/>
              <a:buNone/>
            </a:pPr>
            <a:endParaRPr lang="en-US" altLang="en-US" sz="2700" b="1" dirty="0">
              <a:effectLst/>
            </a:endParaRPr>
          </a:p>
        </p:txBody>
      </p:sp>
    </p:spTree>
    <p:extLst>
      <p:ext uri="{BB962C8B-B14F-4D97-AF65-F5344CB8AC3E}">
        <p14:creationId xmlns:p14="http://schemas.microsoft.com/office/powerpoint/2010/main" val="292769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667</Words>
  <Application>Microsoft Office PowerPoint</Application>
  <PresentationFormat>On-screen Show (4:3)</PresentationFormat>
  <Paragraphs>140</Paragraphs>
  <Slides>20</Slides>
  <Notes>2</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Century Schoolbook</vt:lpstr>
      <vt:lpstr>Times New Roman</vt:lpstr>
      <vt:lpstr>Verdana</vt:lpstr>
      <vt:lpstr>Wingdings</vt:lpstr>
      <vt:lpstr>Wingdings 2</vt:lpstr>
      <vt:lpstr>Office Theme</vt:lpstr>
      <vt:lpstr>Default Design</vt:lpstr>
      <vt:lpstr>Essay: Cause and Effect</vt:lpstr>
      <vt:lpstr>PowerPoint Presentation</vt:lpstr>
      <vt:lpstr>PowerPoint Presentation</vt:lpstr>
      <vt:lpstr> Example 1</vt:lpstr>
      <vt:lpstr>Example 2</vt:lpstr>
      <vt:lpstr>Cause and Effect Signal Words</vt:lpstr>
      <vt:lpstr>More Signal Words</vt:lpstr>
      <vt:lpstr>PowerPoint Presentation</vt:lpstr>
      <vt:lpstr>PowerPoint Presentation</vt:lpstr>
      <vt:lpstr>PowerPoint Presentation</vt:lpstr>
      <vt:lpstr>PowerPoint Presentation</vt:lpstr>
      <vt:lpstr>PowerPoint Presentation</vt:lpstr>
      <vt:lpstr>Organization Patterns</vt:lpstr>
      <vt:lpstr>PowerPoint Presentation</vt:lpstr>
      <vt:lpstr>PowerPoint Presentation</vt:lpstr>
      <vt:lpstr>Multiple Causes--&gt;Effect </vt:lpstr>
      <vt:lpstr>Cause--&gt;Multiple Effects</vt:lpstr>
      <vt:lpstr>Causal Chain / Domino</vt:lpstr>
      <vt:lpstr>Cause-Effect Essay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Essay: Cause and Effect</dc:title>
  <dc:creator>Hajra Ikram</dc:creator>
  <cp:lastModifiedBy>ayesha saeed</cp:lastModifiedBy>
  <cp:revision>10</cp:revision>
  <dcterms:created xsi:type="dcterms:W3CDTF">2017-10-15T12:24:06Z</dcterms:created>
  <dcterms:modified xsi:type="dcterms:W3CDTF">2020-12-02T09:37:32Z</dcterms:modified>
</cp:coreProperties>
</file>